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4.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3"/>
  </p:notesMasterIdLst>
  <p:sldIdLst>
    <p:sldId id="350" r:id="rId2"/>
    <p:sldId id="258" r:id="rId3"/>
    <p:sldId id="347" r:id="rId4"/>
    <p:sldId id="392" r:id="rId5"/>
    <p:sldId id="394" r:id="rId6"/>
    <p:sldId id="393" r:id="rId7"/>
    <p:sldId id="395" r:id="rId8"/>
    <p:sldId id="345" r:id="rId9"/>
    <p:sldId id="262" r:id="rId10"/>
    <p:sldId id="334" r:id="rId11"/>
    <p:sldId id="333" r:id="rId12"/>
    <p:sldId id="340" r:id="rId13"/>
    <p:sldId id="336" r:id="rId14"/>
    <p:sldId id="337" r:id="rId15"/>
    <p:sldId id="338" r:id="rId16"/>
    <p:sldId id="339" r:id="rId17"/>
    <p:sldId id="366" r:id="rId18"/>
    <p:sldId id="388" r:id="rId19"/>
    <p:sldId id="323" r:id="rId20"/>
    <p:sldId id="260" r:id="rId21"/>
    <p:sldId id="389" r:id="rId22"/>
    <p:sldId id="348" r:id="rId23"/>
    <p:sldId id="346" r:id="rId24"/>
    <p:sldId id="360" r:id="rId25"/>
    <p:sldId id="414" r:id="rId26"/>
    <p:sldId id="415" r:id="rId27"/>
    <p:sldId id="362" r:id="rId28"/>
    <p:sldId id="285" r:id="rId29"/>
    <p:sldId id="364" r:id="rId30"/>
    <p:sldId id="349" r:id="rId31"/>
    <p:sldId id="286" r:id="rId32"/>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sym typeface="Calibri"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sym typeface="Calibri"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sym typeface="Calibri"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sym typeface="Calibri"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sym typeface="Calibri"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sym typeface="Calibri"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sym typeface="Calibri"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sym typeface="Calibri"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sym typeface="Calibri" pitchFamily="34" charset="0"/>
      </a:defRPr>
    </a:lvl9pPr>
  </p:defaultTextStyle>
  <p:extLst>
    <p:ext uri="{521415D9-36F7-43E2-AB2F-B90AF26B5E84}">
      <p14:sectionLst xmlns:p14="http://schemas.microsoft.com/office/powerpoint/2010/main">
        <p14:section name="Default Section" id="{E172BAE4-E4E3-4FFC-9774-85B63EB6E8C6}">
          <p14:sldIdLst>
            <p14:sldId id="350"/>
            <p14:sldId id="258"/>
            <p14:sldId id="347"/>
            <p14:sldId id="392"/>
            <p14:sldId id="394"/>
            <p14:sldId id="393"/>
            <p14:sldId id="395"/>
            <p14:sldId id="345"/>
            <p14:sldId id="262"/>
            <p14:sldId id="334"/>
            <p14:sldId id="333"/>
            <p14:sldId id="340"/>
            <p14:sldId id="336"/>
            <p14:sldId id="337"/>
            <p14:sldId id="338"/>
            <p14:sldId id="339"/>
            <p14:sldId id="366"/>
            <p14:sldId id="388"/>
            <p14:sldId id="323"/>
            <p14:sldId id="260"/>
            <p14:sldId id="389"/>
            <p14:sldId id="348"/>
            <p14:sldId id="346"/>
            <p14:sldId id="360"/>
          </p14:sldIdLst>
        </p14:section>
        <p14:section name="Untitled Section" id="{94D1A6BE-60B8-4F94-9C17-329911823C1B}">
          <p14:sldIdLst>
            <p14:sldId id="414"/>
            <p14:sldId id="415"/>
            <p14:sldId id="362"/>
            <p14:sldId id="285"/>
            <p14:sldId id="364"/>
            <p14:sldId id="349"/>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B018BB-80A7-4F77-B60F-C8B233D01FF8}">
  <a:tblStyle styleId="{4C3C2611-4C71-4FC5-86AE-919BDF0F9419}"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2" autoAdjust="0"/>
    <p:restoredTop sz="94681" autoAdjust="0"/>
  </p:normalViewPr>
  <p:slideViewPr>
    <p:cSldViewPr>
      <p:cViewPr varScale="1">
        <p:scale>
          <a:sx n="70" d="100"/>
          <a:sy n="70" d="100"/>
        </p:scale>
        <p:origin x="131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y Ann Sharp" userId="0ebb3383435c8dd7" providerId="LiveId" clId="{B46A85B9-3F7A-4304-93E8-E3AA475765B9}"/>
    <pc:docChg chg="modSld">
      <pc:chgData name="Betty Ann Sharp" userId="0ebb3383435c8dd7" providerId="LiveId" clId="{B46A85B9-3F7A-4304-93E8-E3AA475765B9}" dt="2024-05-05T21:07:20.135" v="25" actId="20577"/>
      <pc:docMkLst>
        <pc:docMk/>
      </pc:docMkLst>
      <pc:sldChg chg="modSp mod">
        <pc:chgData name="Betty Ann Sharp" userId="0ebb3383435c8dd7" providerId="LiveId" clId="{B46A85B9-3F7A-4304-93E8-E3AA475765B9}" dt="2024-05-05T21:07:20.135" v="25" actId="20577"/>
        <pc:sldMkLst>
          <pc:docMk/>
          <pc:sldMk cId="2865743985" sldId="364"/>
        </pc:sldMkLst>
        <pc:spChg chg="mod">
          <ac:chgData name="Betty Ann Sharp" userId="0ebb3383435c8dd7" providerId="LiveId" clId="{B46A85B9-3F7A-4304-93E8-E3AA475765B9}" dt="2024-05-05T21:07:20.135" v="25" actId="20577"/>
          <ac:spMkLst>
            <pc:docMk/>
            <pc:sldMk cId="2865743985" sldId="364"/>
            <ac:spMk id="3" creationId="{00000000-0000-0000-0000-000000000000}"/>
          </ac:spMkLst>
        </pc:spChg>
      </pc:sldChg>
    </pc:docChg>
  </pc:docChgLst>
  <pc:docChgLst>
    <pc:chgData name="Betty Ann Sharp" userId="0ebb3383435c8dd7" providerId="LiveId" clId="{357AD6A6-53FD-4E5D-B59C-79BC7BE0D5FA}"/>
    <pc:docChg chg="delSld modSection">
      <pc:chgData name="Betty Ann Sharp" userId="0ebb3383435c8dd7" providerId="LiveId" clId="{357AD6A6-53FD-4E5D-B59C-79BC7BE0D5FA}" dt="2024-05-02T00:00:03.726" v="0" actId="47"/>
      <pc:docMkLst>
        <pc:docMk/>
      </pc:docMkLst>
      <pc:sldChg chg="del">
        <pc:chgData name="Betty Ann Sharp" userId="0ebb3383435c8dd7" providerId="LiveId" clId="{357AD6A6-53FD-4E5D-B59C-79BC7BE0D5FA}" dt="2024-05-02T00:00:03.726" v="0" actId="47"/>
        <pc:sldMkLst>
          <pc:docMk/>
          <pc:sldMk cId="2628891182" sldId="398"/>
        </pc:sldMkLst>
      </pc:sldChg>
      <pc:sldChg chg="del">
        <pc:chgData name="Betty Ann Sharp" userId="0ebb3383435c8dd7" providerId="LiveId" clId="{357AD6A6-53FD-4E5D-B59C-79BC7BE0D5FA}" dt="2024-05-02T00:00:03.726" v="0" actId="47"/>
        <pc:sldMkLst>
          <pc:docMk/>
          <pc:sldMk cId="4206624296" sldId="399"/>
        </pc:sldMkLst>
      </pc:sldChg>
      <pc:sldChg chg="del">
        <pc:chgData name="Betty Ann Sharp" userId="0ebb3383435c8dd7" providerId="LiveId" clId="{357AD6A6-53FD-4E5D-B59C-79BC7BE0D5FA}" dt="2024-05-02T00:00:03.726" v="0" actId="47"/>
        <pc:sldMkLst>
          <pc:docMk/>
          <pc:sldMk cId="564891995" sldId="400"/>
        </pc:sldMkLst>
      </pc:sldChg>
      <pc:sldChg chg="del">
        <pc:chgData name="Betty Ann Sharp" userId="0ebb3383435c8dd7" providerId="LiveId" clId="{357AD6A6-53FD-4E5D-B59C-79BC7BE0D5FA}" dt="2024-05-02T00:00:03.726" v="0" actId="47"/>
        <pc:sldMkLst>
          <pc:docMk/>
          <pc:sldMk cId="850997934" sldId="401"/>
        </pc:sldMkLst>
      </pc:sldChg>
      <pc:sldChg chg="del">
        <pc:chgData name="Betty Ann Sharp" userId="0ebb3383435c8dd7" providerId="LiveId" clId="{357AD6A6-53FD-4E5D-B59C-79BC7BE0D5FA}" dt="2024-05-02T00:00:03.726" v="0" actId="47"/>
        <pc:sldMkLst>
          <pc:docMk/>
          <pc:sldMk cId="2033118542" sldId="402"/>
        </pc:sldMkLst>
      </pc:sldChg>
      <pc:sldChg chg="del">
        <pc:chgData name="Betty Ann Sharp" userId="0ebb3383435c8dd7" providerId="LiveId" clId="{357AD6A6-53FD-4E5D-B59C-79BC7BE0D5FA}" dt="2024-05-02T00:00:03.726" v="0" actId="47"/>
        <pc:sldMkLst>
          <pc:docMk/>
          <pc:sldMk cId="3714456848" sldId="403"/>
        </pc:sldMkLst>
      </pc:sldChg>
      <pc:sldChg chg="del">
        <pc:chgData name="Betty Ann Sharp" userId="0ebb3383435c8dd7" providerId="LiveId" clId="{357AD6A6-53FD-4E5D-B59C-79BC7BE0D5FA}" dt="2024-05-02T00:00:03.726" v="0" actId="47"/>
        <pc:sldMkLst>
          <pc:docMk/>
          <pc:sldMk cId="2531757631" sldId="404"/>
        </pc:sldMkLst>
      </pc:sldChg>
      <pc:sldChg chg="del">
        <pc:chgData name="Betty Ann Sharp" userId="0ebb3383435c8dd7" providerId="LiveId" clId="{357AD6A6-53FD-4E5D-B59C-79BC7BE0D5FA}" dt="2024-05-02T00:00:03.726" v="0" actId="47"/>
        <pc:sldMkLst>
          <pc:docMk/>
          <pc:sldMk cId="2127739991" sldId="405"/>
        </pc:sldMkLst>
      </pc:sldChg>
      <pc:sldChg chg="del">
        <pc:chgData name="Betty Ann Sharp" userId="0ebb3383435c8dd7" providerId="LiveId" clId="{357AD6A6-53FD-4E5D-B59C-79BC7BE0D5FA}" dt="2024-05-02T00:00:03.726" v="0" actId="47"/>
        <pc:sldMkLst>
          <pc:docMk/>
          <pc:sldMk cId="772035638" sldId="406"/>
        </pc:sldMkLst>
      </pc:sldChg>
      <pc:sldChg chg="del">
        <pc:chgData name="Betty Ann Sharp" userId="0ebb3383435c8dd7" providerId="LiveId" clId="{357AD6A6-53FD-4E5D-B59C-79BC7BE0D5FA}" dt="2024-05-02T00:00:03.726" v="0" actId="47"/>
        <pc:sldMkLst>
          <pc:docMk/>
          <pc:sldMk cId="459236878" sldId="407"/>
        </pc:sldMkLst>
      </pc:sldChg>
      <pc:sldChg chg="del">
        <pc:chgData name="Betty Ann Sharp" userId="0ebb3383435c8dd7" providerId="LiveId" clId="{357AD6A6-53FD-4E5D-B59C-79BC7BE0D5FA}" dt="2024-05-02T00:00:03.726" v="0" actId="47"/>
        <pc:sldMkLst>
          <pc:docMk/>
          <pc:sldMk cId="1580244395" sldId="408"/>
        </pc:sldMkLst>
      </pc:sldChg>
      <pc:sldChg chg="del">
        <pc:chgData name="Betty Ann Sharp" userId="0ebb3383435c8dd7" providerId="LiveId" clId="{357AD6A6-53FD-4E5D-B59C-79BC7BE0D5FA}" dt="2024-05-02T00:00:03.726" v="0" actId="47"/>
        <pc:sldMkLst>
          <pc:docMk/>
          <pc:sldMk cId="1136570562" sldId="409"/>
        </pc:sldMkLst>
      </pc:sldChg>
      <pc:sldChg chg="del">
        <pc:chgData name="Betty Ann Sharp" userId="0ebb3383435c8dd7" providerId="LiveId" clId="{357AD6A6-53FD-4E5D-B59C-79BC7BE0D5FA}" dt="2024-05-02T00:00:03.726" v="0" actId="47"/>
        <pc:sldMkLst>
          <pc:docMk/>
          <pc:sldMk cId="2955825471" sldId="410"/>
        </pc:sldMkLst>
      </pc:sldChg>
      <pc:sldChg chg="del">
        <pc:chgData name="Betty Ann Sharp" userId="0ebb3383435c8dd7" providerId="LiveId" clId="{357AD6A6-53FD-4E5D-B59C-79BC7BE0D5FA}" dt="2024-05-02T00:00:03.726" v="0" actId="47"/>
        <pc:sldMkLst>
          <pc:docMk/>
          <pc:sldMk cId="2361306244" sldId="411"/>
        </pc:sldMkLst>
      </pc:sldChg>
      <pc:sldChg chg="del">
        <pc:chgData name="Betty Ann Sharp" userId="0ebb3383435c8dd7" providerId="LiveId" clId="{357AD6A6-53FD-4E5D-B59C-79BC7BE0D5FA}" dt="2024-05-02T00:00:03.726" v="0" actId="47"/>
        <pc:sldMkLst>
          <pc:docMk/>
          <pc:sldMk cId="3429310536" sldId="41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941382327209093E-2"/>
          <c:y val="4.0372425037779366E-2"/>
          <c:w val="0.91155891146445933"/>
          <c:h val="0.77746676740064669"/>
        </c:manualLayout>
      </c:layout>
      <c:barChart>
        <c:barDir val="col"/>
        <c:grouping val="stacked"/>
        <c:varyColors val="0"/>
        <c:ser>
          <c:idx val="0"/>
          <c:order val="0"/>
          <c:tx>
            <c:strRef>
              <c:f>Sheet1!$B$1</c:f>
              <c:strCache>
                <c:ptCount val="1"/>
                <c:pt idx="0">
                  <c:v>Mandatory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119</c:v>
                </c:pt>
                <c:pt idx="1">
                  <c:v>114</c:v>
                </c:pt>
                <c:pt idx="2">
                  <c:v>106</c:v>
                </c:pt>
                <c:pt idx="3">
                  <c:v>52</c:v>
                </c:pt>
                <c:pt idx="4">
                  <c:v>66</c:v>
                </c:pt>
              </c:numCache>
            </c:numRef>
          </c:val>
          <c:extLst>
            <c:ext xmlns:c16="http://schemas.microsoft.com/office/drawing/2014/chart" uri="{C3380CC4-5D6E-409C-BE32-E72D297353CC}">
              <c16:uniqueId val="{00000000-281D-439B-A962-A4EF81EDEC8D}"/>
            </c:ext>
          </c:extLst>
        </c:ser>
        <c:ser>
          <c:idx val="1"/>
          <c:order val="1"/>
          <c:tx>
            <c:strRef>
              <c:f>Sheet1!$C$1</c:f>
              <c:strCache>
                <c:ptCount val="1"/>
                <c:pt idx="0">
                  <c:v>Voluntary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numCache>
            </c:numRef>
          </c:val>
          <c:extLst>
            <c:ext xmlns:c16="http://schemas.microsoft.com/office/drawing/2014/chart" uri="{C3380CC4-5D6E-409C-BE32-E72D297353CC}">
              <c16:uniqueId val="{00000001-281D-439B-A962-A4EF81EDEC8D}"/>
            </c:ext>
          </c:extLst>
        </c:ser>
        <c:ser>
          <c:idx val="2"/>
          <c:order val="2"/>
          <c:tx>
            <c:strRef>
              <c:f>Sheet1!$D$1</c:f>
              <c:strCache>
                <c:ptCount val="1"/>
                <c:pt idx="0">
                  <c:v>No Payment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2020</c:v>
                </c:pt>
                <c:pt idx="1">
                  <c:v>2021</c:v>
                </c:pt>
                <c:pt idx="2">
                  <c:v>2022</c:v>
                </c:pt>
                <c:pt idx="3">
                  <c:v>2023</c:v>
                </c:pt>
                <c:pt idx="4">
                  <c:v>2024</c:v>
                </c:pt>
              </c:numCache>
            </c:numRef>
          </c:cat>
          <c:val>
            <c:numRef>
              <c:f>Sheet1!$D$2:$D$6</c:f>
              <c:numCache>
                <c:formatCode>General</c:formatCode>
                <c:ptCount val="5"/>
                <c:pt idx="0">
                  <c:v>70</c:v>
                </c:pt>
                <c:pt idx="1">
                  <c:v>74</c:v>
                </c:pt>
                <c:pt idx="2">
                  <c:v>77</c:v>
                </c:pt>
                <c:pt idx="3">
                  <c:v>133</c:v>
                </c:pt>
                <c:pt idx="4">
                  <c:v>117</c:v>
                </c:pt>
              </c:numCache>
            </c:numRef>
          </c:val>
          <c:extLst>
            <c:ext xmlns:c16="http://schemas.microsoft.com/office/drawing/2014/chart" uri="{C3380CC4-5D6E-409C-BE32-E72D297353CC}">
              <c16:uniqueId val="{00000002-281D-439B-A962-A4EF81EDEC8D}"/>
            </c:ext>
          </c:extLst>
        </c:ser>
        <c:dLbls>
          <c:showLegendKey val="0"/>
          <c:showVal val="0"/>
          <c:showCatName val="0"/>
          <c:showSerName val="0"/>
          <c:showPercent val="0"/>
          <c:showBubbleSize val="0"/>
        </c:dLbls>
        <c:gapWidth val="150"/>
        <c:overlap val="100"/>
        <c:axId val="41069952"/>
        <c:axId val="41075840"/>
      </c:barChart>
      <c:dateAx>
        <c:axId val="41069952"/>
        <c:scaling>
          <c:orientation val="minMax"/>
        </c:scaling>
        <c:delete val="0"/>
        <c:axPos val="b"/>
        <c:numFmt formatCode="General" sourceLinked="0"/>
        <c:majorTickMark val="none"/>
        <c:minorTickMark val="none"/>
        <c:tickLblPos val="nextTo"/>
        <c:txPr>
          <a:bodyPr rot="0"/>
          <a:lstStyle/>
          <a:p>
            <a:pPr>
              <a:defRPr/>
            </a:pPr>
            <a:endParaRPr lang="en-US"/>
          </a:p>
        </c:txPr>
        <c:crossAx val="41075840"/>
        <c:crosses val="autoZero"/>
        <c:auto val="0"/>
        <c:lblOffset val="100"/>
        <c:baseTimeUnit val="days"/>
      </c:dateAx>
      <c:valAx>
        <c:axId val="41075840"/>
        <c:scaling>
          <c:orientation val="minMax"/>
          <c:max val="200"/>
        </c:scaling>
        <c:delete val="0"/>
        <c:axPos val="l"/>
        <c:majorGridlines/>
        <c:numFmt formatCode="General" sourceLinked="1"/>
        <c:majorTickMark val="none"/>
        <c:minorTickMark val="none"/>
        <c:tickLblPos val="nextTo"/>
        <c:crossAx val="41069952"/>
        <c:crosses val="autoZero"/>
        <c:crossBetween val="between"/>
      </c:valAx>
    </c:plotArea>
    <c:legend>
      <c:legendPos val="b"/>
      <c:legendEntry>
        <c:idx val="1"/>
        <c:delete val="1"/>
      </c:legendEntry>
      <c:overlay val="0"/>
    </c:legend>
    <c:plotVisOnly val="0"/>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499136621080259"/>
          <c:y val="2.157818340889207E-2"/>
          <c:w val="0.88638221209190959"/>
          <c:h val="0.89117235345581802"/>
        </c:manualLayout>
      </c:layout>
      <c:barChart>
        <c:barDir val="col"/>
        <c:grouping val="clustered"/>
        <c:varyColors val="0"/>
        <c:ser>
          <c:idx val="0"/>
          <c:order val="0"/>
          <c:invertIfNegative val="0"/>
          <c:dLbls>
            <c:dLbl>
              <c:idx val="0"/>
              <c:layout>
                <c:manualLayout>
                  <c:x val="-5.8479532163742687E-3"/>
                  <c:y val="2.5250536864709862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F8-403B-8261-10582585FBFD}"/>
                </c:ext>
              </c:extLst>
            </c:dLbl>
            <c:dLbl>
              <c:idx val="1"/>
              <c:layout>
                <c:manualLayout>
                  <c:x val="5.8479532163742687E-3"/>
                  <c:y val="-7.575757575757576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F8-403B-8261-10582585FBFD}"/>
                </c:ext>
              </c:extLst>
            </c:dLbl>
            <c:dLbl>
              <c:idx val="2"/>
              <c:layout>
                <c:manualLayout>
                  <c:x val="-4.3859649122807015E-3"/>
                  <c:y val="2.2727272727272728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F8-403B-8261-10582585FBFD}"/>
                </c:ext>
              </c:extLst>
            </c:dLbl>
            <c:dLbl>
              <c:idx val="3"/>
              <c:layout>
                <c:manualLayout>
                  <c:x val="-1.4619883040935672E-3"/>
                  <c:y val="5.0505050505050735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F8-403B-8261-10582585FBFD}"/>
                </c:ext>
              </c:extLst>
            </c:dLbl>
            <c:dLbl>
              <c:idx val="4"/>
              <c:layout>
                <c:manualLayout>
                  <c:x val="1.4619883040935672E-3"/>
                  <c:y val="-1.0101010101010102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F8-403B-8261-10582585FBFD}"/>
                </c:ext>
              </c:extLst>
            </c:dLbl>
            <c:dLbl>
              <c:idx val="5"/>
              <c:layout>
                <c:manualLayout>
                  <c:x val="5.8479532163742687E-3"/>
                  <c:y val="1.0101010101010095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F8-403B-8261-10582585FBFD}"/>
                </c:ext>
              </c:extLst>
            </c:dLbl>
            <c:dLbl>
              <c:idx val="6"/>
              <c:layout>
                <c:manualLayout>
                  <c:x val="-5.8479532163742687E-3"/>
                  <c:y val="2.0201821363238687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F8-403B-8261-10582585FBFD}"/>
                </c:ext>
              </c:extLst>
            </c:dLbl>
            <c:dLbl>
              <c:idx val="7"/>
              <c:layout>
                <c:manualLayout>
                  <c:x val="2.9239766081871343E-3"/>
                  <c:y val="5.0505050505050622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F8-403B-8261-10582585FBFD}"/>
                </c:ext>
              </c:extLst>
            </c:dLbl>
            <c:dLbl>
              <c:idx val="8"/>
              <c:layout>
                <c:manualLayout>
                  <c:x val="1.1695906432748537E-2"/>
                  <c:y val="1.7676767676767673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F8-403B-8261-10582585FBFD}"/>
                </c:ext>
              </c:extLst>
            </c:dLbl>
            <c:dLbl>
              <c:idx val="9"/>
              <c:layout>
                <c:manualLayout>
                  <c:x val="-2.9790026246719159E-3"/>
                  <c:y val="2.5252326413743736E-2"/>
                </c:manualLayout>
              </c:layout>
              <c:tx>
                <c:rich>
                  <a:bodyPr/>
                  <a:lstStyle/>
                  <a:p>
                    <a:pPr>
                      <a:defRPr/>
                    </a:pPr>
                    <a:r>
                      <a:rPr lang="en-US" dirty="0"/>
                      <a:t>$214,606</a:t>
                    </a:r>
                  </a:p>
                </c:rich>
              </c:tx>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4F8-403B-8261-10582585FBFD}"/>
                </c:ext>
              </c:extLst>
            </c:dLbl>
            <c:dLbl>
              <c:idx val="10"/>
              <c:layout>
                <c:manualLayout>
                  <c:x val="-5.8479532163742687E-3"/>
                  <c:y val="2.5252525252525194E-3"/>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F8-403B-8261-10582585FBFD}"/>
                </c:ext>
              </c:extLst>
            </c:dLbl>
            <c:dLbl>
              <c:idx val="12"/>
              <c:layout>
                <c:manualLayout>
                  <c:x val="0"/>
                  <c:y val="5.3030303030303032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F8-403B-8261-10582585FBFD}"/>
                </c:ext>
              </c:extLst>
            </c:dLbl>
            <c:dLbl>
              <c:idx val="13"/>
              <c:layout>
                <c:manualLayout>
                  <c:x val="0"/>
                  <c:y val="0.12626262626262627"/>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F8-403B-8261-10582585FBFD}"/>
                </c:ext>
              </c:extLst>
            </c:dLbl>
            <c:dLbl>
              <c:idx val="16"/>
              <c:layout>
                <c:manualLayout>
                  <c:x val="0"/>
                  <c:y val="-3.0303030303030304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F8-403B-8261-10582585FBF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Sheet1!$A$1:$F$1</c:f>
              <c:strCache>
                <c:ptCount val="6"/>
                <c:pt idx="0">
                  <c:v>2019</c:v>
                </c:pt>
                <c:pt idx="1">
                  <c:v>2020</c:v>
                </c:pt>
                <c:pt idx="2">
                  <c:v>2021</c:v>
                </c:pt>
                <c:pt idx="3">
                  <c:v>2022</c:v>
                </c:pt>
                <c:pt idx="4">
                  <c:v>2023</c:v>
                </c:pt>
                <c:pt idx="5">
                  <c:v>2024</c:v>
                </c:pt>
              </c:strCache>
            </c:strRef>
          </c:cat>
          <c:val>
            <c:numRef>
              <c:f>Sheet1!$A$2:$F$2</c:f>
              <c:numCache>
                <c:formatCode>"$"#,##0_);[Red]\("$"#,##0\)</c:formatCode>
                <c:ptCount val="6"/>
                <c:pt idx="0">
                  <c:v>229839</c:v>
                </c:pt>
                <c:pt idx="1">
                  <c:v>214606</c:v>
                </c:pt>
                <c:pt idx="2">
                  <c:v>278197</c:v>
                </c:pt>
                <c:pt idx="3">
                  <c:v>249751</c:v>
                </c:pt>
                <c:pt idx="4">
                  <c:v>238874</c:v>
                </c:pt>
                <c:pt idx="5">
                  <c:v>278671.90999999997</c:v>
                </c:pt>
              </c:numCache>
            </c:numRef>
          </c:val>
          <c:extLst>
            <c:ext xmlns:c16="http://schemas.microsoft.com/office/drawing/2014/chart" uri="{C3380CC4-5D6E-409C-BE32-E72D297353CC}">
              <c16:uniqueId val="{0000000E-D4F8-403B-8261-10582585FBFD}"/>
            </c:ext>
          </c:extLst>
        </c:ser>
        <c:ser>
          <c:idx val="1"/>
          <c:order val="1"/>
          <c:invertIfNegative val="0"/>
          <c:cat>
            <c:strRef>
              <c:f>Sheet1!$A$1:$F$1</c:f>
              <c:strCache>
                <c:ptCount val="6"/>
                <c:pt idx="0">
                  <c:v>2019</c:v>
                </c:pt>
                <c:pt idx="1">
                  <c:v>2020</c:v>
                </c:pt>
                <c:pt idx="2">
                  <c:v>2021</c:v>
                </c:pt>
                <c:pt idx="3">
                  <c:v>2022</c:v>
                </c:pt>
                <c:pt idx="4">
                  <c:v>2023</c:v>
                </c:pt>
                <c:pt idx="5">
                  <c:v>2024</c:v>
                </c:pt>
              </c:strCache>
            </c:strRef>
          </c:cat>
          <c:val>
            <c:numRef>
              <c:f>Sheet1!$A$3:$F$3</c:f>
              <c:numCache>
                <c:formatCode>General</c:formatCode>
                <c:ptCount val="6"/>
              </c:numCache>
            </c:numRef>
          </c:val>
          <c:extLst>
            <c:ext xmlns:c16="http://schemas.microsoft.com/office/drawing/2014/chart" uri="{C3380CC4-5D6E-409C-BE32-E72D297353CC}">
              <c16:uniqueId val="{0000000F-D4F8-403B-8261-10582585FBFD}"/>
            </c:ext>
          </c:extLst>
        </c:ser>
        <c:dLbls>
          <c:showLegendKey val="0"/>
          <c:showVal val="0"/>
          <c:showCatName val="0"/>
          <c:showSerName val="0"/>
          <c:showPercent val="0"/>
          <c:showBubbleSize val="0"/>
        </c:dLbls>
        <c:gapWidth val="150"/>
        <c:axId val="40864768"/>
        <c:axId val="40870656"/>
      </c:barChart>
      <c:dateAx>
        <c:axId val="40864768"/>
        <c:scaling>
          <c:orientation val="minMax"/>
        </c:scaling>
        <c:delete val="0"/>
        <c:axPos val="b"/>
        <c:numFmt formatCode="General" sourceLinked="0"/>
        <c:majorTickMark val="out"/>
        <c:minorTickMark val="none"/>
        <c:tickLblPos val="nextTo"/>
        <c:txPr>
          <a:bodyPr rot="0"/>
          <a:lstStyle/>
          <a:p>
            <a:pPr>
              <a:defRPr/>
            </a:pPr>
            <a:endParaRPr lang="en-US"/>
          </a:p>
        </c:txPr>
        <c:crossAx val="40870656"/>
        <c:crosses val="autoZero"/>
        <c:auto val="0"/>
        <c:lblOffset val="100"/>
        <c:baseTimeUnit val="days"/>
      </c:dateAx>
      <c:valAx>
        <c:axId val="40870656"/>
        <c:scaling>
          <c:orientation val="minMax"/>
        </c:scaling>
        <c:delete val="0"/>
        <c:axPos val="l"/>
        <c:majorGridlines/>
        <c:numFmt formatCode="&quot;$&quot;#,##0_);[Red]\(&quot;$&quot;#,##0\)" sourceLinked="1"/>
        <c:majorTickMark val="out"/>
        <c:minorTickMark val="none"/>
        <c:tickLblPos val="nextTo"/>
        <c:crossAx val="40864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3333497375328081E-2"/>
          <c:y val="0.13173351377952755"/>
          <c:w val="0.6491710958005249"/>
          <c:h val="0.83767372047244104"/>
        </c:manualLayout>
      </c:layout>
      <c:pie3DChart>
        <c:varyColors val="1"/>
        <c:ser>
          <c:idx val="0"/>
          <c:order val="0"/>
          <c:tx>
            <c:strRef>
              <c:f>Sheet1!$A$1</c:f>
              <c:strCache>
                <c:ptCount val="1"/>
                <c:pt idx="0">
                  <c:v>Asset Category</c:v>
                </c:pt>
              </c:strCache>
            </c:strRef>
          </c:tx>
          <c:dLbls>
            <c:dLbl>
              <c:idx val="0"/>
              <c:layout>
                <c:manualLayout>
                  <c:x val="-0.24151459008800372"/>
                  <c:y val="-0.107412510936132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91-4E8A-9890-6FA9B472871B}"/>
                </c:ext>
              </c:extLst>
            </c:dLbl>
            <c:spPr>
              <a:noFill/>
              <a:ln>
                <a:noFill/>
              </a:ln>
              <a:effectLst/>
            </c:spPr>
            <c:txPr>
              <a:bodyPr/>
              <a:lstStyle/>
              <a:p>
                <a:pPr>
                  <a:defRPr sz="24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Equities</c:v>
                </c:pt>
                <c:pt idx="1">
                  <c:v>Fixed Income</c:v>
                </c:pt>
                <c:pt idx="2">
                  <c:v>Cash and Money Market</c:v>
                </c:pt>
              </c:strCache>
            </c:strRef>
          </c:cat>
          <c:val>
            <c:numRef>
              <c:f>Sheet1!$B$2:$B$4</c:f>
              <c:numCache>
                <c:formatCode>_("$"* #,##0_);_("$"* \(#,##0\);_("$"* "-"??_);_(@_)</c:formatCode>
                <c:ptCount val="3"/>
                <c:pt idx="0">
                  <c:v>143010.62</c:v>
                </c:pt>
                <c:pt idx="1">
                  <c:v>122887</c:v>
                </c:pt>
                <c:pt idx="2">
                  <c:v>12774.289999999999</c:v>
                </c:pt>
              </c:numCache>
            </c:numRef>
          </c:val>
          <c:extLst>
            <c:ext xmlns:c16="http://schemas.microsoft.com/office/drawing/2014/chart" uri="{C3380CC4-5D6E-409C-BE32-E72D297353CC}">
              <c16:uniqueId val="{00000000-206B-4A4D-A7C6-03A866D963E9}"/>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00757987148158"/>
          <c:y val="4.8611111111111112E-2"/>
          <c:w val="0.71004242465381484"/>
          <c:h val="0.92592592592592593"/>
        </c:manualLayout>
      </c:layout>
      <c:barChart>
        <c:barDir val="col"/>
        <c:grouping val="stacked"/>
        <c:varyColors val="0"/>
        <c:ser>
          <c:idx val="0"/>
          <c:order val="0"/>
          <c:tx>
            <c:strRef>
              <c:f>Sheet1!$A$2</c:f>
              <c:strCache>
                <c:ptCount val="1"/>
                <c:pt idx="0">
                  <c:v>Income</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E2-4E6F-8D7B-94A68A1D89E8}"/>
                </c:ext>
              </c:extLst>
            </c:dLbl>
            <c:dLbl>
              <c:idx val="1"/>
              <c:layout>
                <c:manualLayout>
                  <c:x val="2.8735632183908046E-3"/>
                  <c:y val="-8.8095238095238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E2-4E6F-8D7B-94A68A1D89E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E2-4E6F-8D7B-94A68A1D89E8}"/>
                </c:ext>
              </c:extLst>
            </c:dLbl>
            <c:dLbl>
              <c:idx val="3"/>
              <c:layout>
                <c:manualLayout>
                  <c:x val="-4.3103448275862068E-3"/>
                  <c:y val="-7.857142857142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E2-4E6F-8D7B-94A68A1D89E8}"/>
                </c:ext>
              </c:extLst>
            </c:dLbl>
            <c:dLbl>
              <c:idx val="4"/>
              <c:layout>
                <c:manualLayout>
                  <c:x val="-8.6206896551724137E-3"/>
                  <c:y val="-2.6190476190476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E2-4E6F-8D7B-94A68A1D89E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E2-4E6F-8D7B-94A68A1D89E8}"/>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E2-4E6F-8D7B-94A68A1D89E8}"/>
                </c:ext>
              </c:extLst>
            </c:dLbl>
            <c:dLbl>
              <c:idx val="7"/>
              <c:layout>
                <c:manualLayout>
                  <c:x val="-2.8735632183908046E-3"/>
                  <c:y val="3.8095238095238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E2-4E6F-8D7B-94A68A1D89E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E2-4E6F-8D7B-94A68A1D89E8}"/>
                </c:ext>
              </c:extLst>
            </c:dLbl>
            <c:dLbl>
              <c:idx val="9"/>
              <c:layout>
                <c:manualLayout>
                  <c:x val="-2.8735632183908046E-3"/>
                  <c:y val="7.3809523809523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E2-4E6F-8D7B-94A68A1D89E8}"/>
                </c:ext>
              </c:extLst>
            </c:dLbl>
            <c:dLbl>
              <c:idx val="10"/>
              <c:layout>
                <c:manualLayout>
                  <c:x val="-7.1839080459770114E-3"/>
                  <c:y val="-0.10476190476190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6E2-4E6F-8D7B-94A68A1D89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Sheet1!$B$1:$G$1</c:f>
              <c:strCache>
                <c:ptCount val="6"/>
                <c:pt idx="0">
                  <c:v>2019</c:v>
                </c:pt>
                <c:pt idx="1">
                  <c:v>2020</c:v>
                </c:pt>
                <c:pt idx="2">
                  <c:v>2021</c:v>
                </c:pt>
                <c:pt idx="3">
                  <c:v>2022</c:v>
                </c:pt>
                <c:pt idx="4">
                  <c:v> 2023 </c:v>
                </c:pt>
                <c:pt idx="5">
                  <c:v>2024</c:v>
                </c:pt>
              </c:strCache>
            </c:strRef>
          </c:cat>
          <c:val>
            <c:numRef>
              <c:f>Sheet1!$B$2:$G$2</c:f>
              <c:numCache>
                <c:formatCode>"$"#,##0;[Red]"$"#,##0</c:formatCode>
                <c:ptCount val="6"/>
                <c:pt idx="0">
                  <c:v>21656</c:v>
                </c:pt>
                <c:pt idx="1">
                  <c:v>22295</c:v>
                </c:pt>
                <c:pt idx="2">
                  <c:v>23192.880000000001</c:v>
                </c:pt>
                <c:pt idx="3">
                  <c:v>22142</c:v>
                </c:pt>
                <c:pt idx="4">
                  <c:v>31170.2</c:v>
                </c:pt>
                <c:pt idx="5">
                  <c:v>26012.49</c:v>
                </c:pt>
              </c:numCache>
            </c:numRef>
          </c:val>
          <c:extLst>
            <c:ext xmlns:c16="http://schemas.microsoft.com/office/drawing/2014/chart" uri="{C3380CC4-5D6E-409C-BE32-E72D297353CC}">
              <c16:uniqueId val="{0000000B-B6E2-4E6F-8D7B-94A68A1D89E8}"/>
            </c:ext>
          </c:extLst>
        </c:ser>
        <c:ser>
          <c:idx val="1"/>
          <c:order val="1"/>
          <c:tx>
            <c:strRef>
              <c:f>Sheet1!$A$3</c:f>
              <c:strCache>
                <c:ptCount val="1"/>
                <c:pt idx="0">
                  <c:v>Expenses</c:v>
                </c:pt>
              </c:strCache>
            </c:strRef>
          </c:tx>
          <c:spPr>
            <a:solidFill>
              <a:schemeClr val="accent3"/>
            </a:solidFill>
          </c:spPr>
          <c:invertIfNegative val="0"/>
          <c:dLbls>
            <c:dLbl>
              <c:idx val="0"/>
              <c:layout>
                <c:manualLayout>
                  <c:x val="-8.6206896551724137E-3"/>
                  <c:y val="-8.5714285714285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6E2-4E6F-8D7B-94A68A1D89E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E2-4E6F-8D7B-94A68A1D89E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6E2-4E6F-8D7B-94A68A1D89E8}"/>
                </c:ext>
              </c:extLst>
            </c:dLbl>
            <c:dLbl>
              <c:idx val="4"/>
              <c:layout>
                <c:manualLayout>
                  <c:x val="0"/>
                  <c:y val="-7.1428571428571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E2-4E6F-8D7B-94A68A1D89E8}"/>
                </c:ext>
              </c:extLst>
            </c:dLbl>
            <c:dLbl>
              <c:idx val="5"/>
              <c:layout>
                <c:manualLayout>
                  <c:x val="2.8735632183908046E-3"/>
                  <c:y val="2.484594317014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6E2-4E6F-8D7B-94A68A1D89E8}"/>
                </c:ext>
              </c:extLst>
            </c:dLbl>
            <c:dLbl>
              <c:idx val="6"/>
              <c:layout>
                <c:manualLayout>
                  <c:x val="0"/>
                  <c:y val="-0.119047619047619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E2-4E6F-8D7B-94A68A1D89E8}"/>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6E2-4E6F-8D7B-94A68A1D89E8}"/>
                </c:ext>
              </c:extLst>
            </c:dLbl>
            <c:dLbl>
              <c:idx val="8"/>
              <c:layout>
                <c:manualLayout>
                  <c:x val="0"/>
                  <c:y val="2.1428571428571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E2-4E6F-8D7B-94A68A1D89E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6E2-4E6F-8D7B-94A68A1D89E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6E2-4E6F-8D7B-94A68A1D89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Sheet1!$B$1:$G$1</c:f>
              <c:strCache>
                <c:ptCount val="6"/>
                <c:pt idx="0">
                  <c:v>2019</c:v>
                </c:pt>
                <c:pt idx="1">
                  <c:v>2020</c:v>
                </c:pt>
                <c:pt idx="2">
                  <c:v>2021</c:v>
                </c:pt>
                <c:pt idx="3">
                  <c:v>2022</c:v>
                </c:pt>
                <c:pt idx="4">
                  <c:v> 2023 </c:v>
                </c:pt>
                <c:pt idx="5">
                  <c:v>2024</c:v>
                </c:pt>
              </c:strCache>
            </c:strRef>
          </c:cat>
          <c:val>
            <c:numRef>
              <c:f>Sheet1!$B$3:$G$3</c:f>
              <c:numCache>
                <c:formatCode>"$"#,##0;[Red]"$"#,##0</c:formatCode>
                <c:ptCount val="6"/>
                <c:pt idx="0">
                  <c:v>17920</c:v>
                </c:pt>
                <c:pt idx="1">
                  <c:v>28283</c:v>
                </c:pt>
                <c:pt idx="2">
                  <c:v>22454.87</c:v>
                </c:pt>
                <c:pt idx="3">
                  <c:v>23774</c:v>
                </c:pt>
                <c:pt idx="4">
                  <c:v>41239</c:v>
                </c:pt>
                <c:pt idx="5">
                  <c:v>24364.1</c:v>
                </c:pt>
              </c:numCache>
            </c:numRef>
          </c:val>
          <c:extLst>
            <c:ext xmlns:c16="http://schemas.microsoft.com/office/drawing/2014/chart" uri="{C3380CC4-5D6E-409C-BE32-E72D297353CC}">
              <c16:uniqueId val="{00000016-B6E2-4E6F-8D7B-94A68A1D89E8}"/>
            </c:ext>
          </c:extLst>
        </c:ser>
        <c:ser>
          <c:idx val="2"/>
          <c:order val="2"/>
          <c:tx>
            <c:strRef>
              <c:f>Sheet1!$A$4</c:f>
              <c:strCache>
                <c:ptCount val="1"/>
                <c:pt idx="0">
                  <c:v>Difference</c:v>
                </c:pt>
              </c:strCache>
            </c:strRef>
          </c:tx>
          <c:spPr>
            <a:solidFill>
              <a:srgbClr val="FF0000"/>
            </a:solidFill>
          </c:spPr>
          <c:invertIfNegative val="0"/>
          <c:dLbls>
            <c:dLbl>
              <c:idx val="0"/>
              <c:layout>
                <c:manualLayout>
                  <c:x val="0"/>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6E2-4E6F-8D7B-94A68A1D89E8}"/>
                </c:ext>
              </c:extLst>
            </c:dLbl>
            <c:dLbl>
              <c:idx val="1"/>
              <c:layout>
                <c:manualLayout>
                  <c:x val="-7.1839080459770114E-3"/>
                  <c:y val="5.688429571303587E-3"/>
                </c:manualLayout>
              </c:layout>
              <c:tx>
                <c:rich>
                  <a:bodyPr/>
                  <a:lstStyle/>
                  <a:p>
                    <a:fld id="{89C6CB14-8830-416D-9A90-041EEB27AECD}" type="VALUE">
                      <a:rPr lang="en-US" baseline="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B6E2-4E6F-8D7B-94A68A1D89E8}"/>
                </c:ext>
              </c:extLst>
            </c:dLbl>
            <c:dLbl>
              <c:idx val="2"/>
              <c:layout>
                <c:manualLayout>
                  <c:x val="1.4367816091954023E-3"/>
                  <c:y val="-4.2857142857142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6E2-4E6F-8D7B-94A68A1D89E8}"/>
                </c:ext>
              </c:extLst>
            </c:dLbl>
            <c:dLbl>
              <c:idx val="3"/>
              <c:layout>
                <c:manualLayout>
                  <c:x val="-1.4367816091954023E-3"/>
                  <c:y val="-1.8514873140856544E-3"/>
                </c:manualLayout>
              </c:layout>
              <c:tx>
                <c:rich>
                  <a:bodyPr/>
                  <a:lstStyle/>
                  <a:p>
                    <a:fld id="{A436FBD2-CD54-4CF0-A2A3-7C56C6FA5739}" type="VALUE">
                      <a:rPr lang="en-US" baseline="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B6E2-4E6F-8D7B-94A68A1D89E8}"/>
                </c:ext>
              </c:extLst>
            </c:dLbl>
            <c:dLbl>
              <c:idx val="4"/>
              <c:layout>
                <c:manualLayout>
                  <c:x val="-1.0057471264367816E-2"/>
                  <c:y val="-8.5866870807815691E-4"/>
                </c:manualLayout>
              </c:layout>
              <c:tx>
                <c:rich>
                  <a:bodyPr/>
                  <a:lstStyle/>
                  <a:p>
                    <a:fld id="{F5C54D5D-878F-46AC-9CBB-C46F585B7198}" type="VALUE">
                      <a:rPr lang="en-US" baseline="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B6E2-4E6F-8D7B-94A68A1D89E8}"/>
                </c:ext>
              </c:extLst>
            </c:dLbl>
            <c:dLbl>
              <c:idx val="5"/>
              <c:layout>
                <c:manualLayout>
                  <c:x val="1.4366684767851241E-3"/>
                  <c:y val="-3.2936351706036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6E2-4E6F-8D7B-94A68A1D89E8}"/>
                </c:ext>
              </c:extLst>
            </c:dLbl>
            <c:dLbl>
              <c:idx val="6"/>
              <c:layout>
                <c:manualLayout>
                  <c:x val="1.8678160919540231E-2"/>
                  <c:y val="6.9047806524184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6E2-4E6F-8D7B-94A68A1D89E8}"/>
                </c:ext>
              </c:extLst>
            </c:dLbl>
            <c:dLbl>
              <c:idx val="10"/>
              <c:layout>
                <c:manualLayout>
                  <c:x val="-5.7471264367816091E-3"/>
                  <c:y val="8.0952380952380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6E2-4E6F-8D7B-94A68A1D89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2019</c:v>
                </c:pt>
                <c:pt idx="1">
                  <c:v>2020</c:v>
                </c:pt>
                <c:pt idx="2">
                  <c:v>2021</c:v>
                </c:pt>
                <c:pt idx="3">
                  <c:v>2022</c:v>
                </c:pt>
                <c:pt idx="4">
                  <c:v> 2023 </c:v>
                </c:pt>
                <c:pt idx="5">
                  <c:v>2024</c:v>
                </c:pt>
              </c:strCache>
            </c:strRef>
          </c:cat>
          <c:val>
            <c:numRef>
              <c:f>Sheet1!$B$4:$G$4</c:f>
              <c:numCache>
                <c:formatCode>"$"#,##0;[Red]"$"#,##0</c:formatCode>
                <c:ptCount val="6"/>
                <c:pt idx="0">
                  <c:v>3736</c:v>
                </c:pt>
                <c:pt idx="1">
                  <c:v>-5988</c:v>
                </c:pt>
                <c:pt idx="2">
                  <c:v>738.01000000000204</c:v>
                </c:pt>
                <c:pt idx="3">
                  <c:v>-1632</c:v>
                </c:pt>
                <c:pt idx="4">
                  <c:v>-10068.799999999999</c:v>
                </c:pt>
                <c:pt idx="5">
                  <c:v>1648.3900000000031</c:v>
                </c:pt>
              </c:numCache>
            </c:numRef>
          </c:val>
          <c:extLst>
            <c:ext xmlns:c16="http://schemas.microsoft.com/office/drawing/2014/chart" uri="{C3380CC4-5D6E-409C-BE32-E72D297353CC}">
              <c16:uniqueId val="{0000001F-B6E2-4E6F-8D7B-94A68A1D89E8}"/>
            </c:ext>
          </c:extLst>
        </c:ser>
        <c:dLbls>
          <c:showLegendKey val="0"/>
          <c:showVal val="0"/>
          <c:showCatName val="0"/>
          <c:showSerName val="0"/>
          <c:showPercent val="0"/>
          <c:showBubbleSize val="0"/>
        </c:dLbls>
        <c:gapWidth val="150"/>
        <c:overlap val="100"/>
        <c:axId val="42469632"/>
        <c:axId val="42486016"/>
      </c:barChart>
      <c:catAx>
        <c:axId val="42469632"/>
        <c:scaling>
          <c:orientation val="minMax"/>
        </c:scaling>
        <c:delete val="0"/>
        <c:axPos val="b"/>
        <c:numFmt formatCode="General" sourceLinked="1"/>
        <c:majorTickMark val="out"/>
        <c:minorTickMark val="none"/>
        <c:tickLblPos val="nextTo"/>
        <c:crossAx val="42486016"/>
        <c:crosses val="autoZero"/>
        <c:auto val="1"/>
        <c:lblAlgn val="ctr"/>
        <c:lblOffset val="500"/>
        <c:noMultiLvlLbl val="0"/>
      </c:catAx>
      <c:valAx>
        <c:axId val="42486016"/>
        <c:scaling>
          <c:orientation val="minMax"/>
          <c:max val="70000"/>
          <c:min val="-20000"/>
        </c:scaling>
        <c:delete val="0"/>
        <c:axPos val="l"/>
        <c:majorGridlines/>
        <c:numFmt formatCode="&quot;$&quot;#,##0;[Red]&quot;$&quot;#,##0" sourceLinked="1"/>
        <c:majorTickMark val="out"/>
        <c:minorTickMark val="none"/>
        <c:tickLblPos val="nextTo"/>
        <c:crossAx val="42469632"/>
        <c:crosses val="autoZero"/>
        <c:crossBetween val="between"/>
      </c:valAx>
    </c:plotArea>
    <c:legend>
      <c:legendPos val="r"/>
      <c:overlay val="0"/>
    </c:legend>
    <c:plotVisOnly val="1"/>
    <c:dispBlanksAs val="gap"/>
    <c:showDLblsOverMax val="0"/>
  </c:chart>
  <c:txPr>
    <a:bodyPr/>
    <a:lstStyle/>
    <a:p>
      <a:pPr>
        <a:defRPr sz="1802"/>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0.4902</cdr:x>
      <cdr:y>0.05556</cdr:y>
    </cdr:from>
    <cdr:to>
      <cdr:x>0.98039</cdr:x>
      <cdr:y>0.18519</cdr:y>
    </cdr:to>
    <cdr:sp macro="" textlink="">
      <cdr:nvSpPr>
        <cdr:cNvPr id="2" name="TextBox 1"/>
        <cdr:cNvSpPr txBox="1"/>
      </cdr:nvSpPr>
      <cdr:spPr>
        <a:xfrm xmlns:a="http://schemas.openxmlformats.org/drawingml/2006/main">
          <a:off x="3810000" y="228618"/>
          <a:ext cx="3810000" cy="5334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cs typeface="Arial" panose="020B0604020202020204" pitchFamily="34" charset="0"/>
            </a:rPr>
            <a:t>Total Portfolio $</a:t>
          </a:r>
          <a:r>
            <a:rPr lang="en-US" sz="2400" b="1" dirty="0"/>
            <a:t>278,672</a:t>
          </a:r>
          <a:endParaRPr lang="en-US" sz="2400" b="1" dirty="0">
            <a:effectLst/>
          </a:endParaRPr>
        </a:p>
        <a:p xmlns:a="http://schemas.openxmlformats.org/drawingml/2006/main">
          <a:endParaRPr lang="en-US" sz="24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Shape 52"/>
          <p:cNvSpPr>
            <a:spLocks noGrp="1" noRot="1" noChangeAspect="1"/>
          </p:cNvSpPr>
          <p:nvPr>
            <p:ph type="sldImg"/>
          </p:nvPr>
        </p:nvSpPr>
        <p:spPr bwMode="auto">
          <a:xfrm>
            <a:off x="1203325" y="703263"/>
            <a:ext cx="469582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987" name="Shape 53"/>
          <p:cNvSpPr>
            <a:spLocks noGrp="1"/>
          </p:cNvSpPr>
          <p:nvPr>
            <p:ph type="body" sz="quarter" idx="1"/>
          </p:nvPr>
        </p:nvSpPr>
        <p:spPr bwMode="auto">
          <a:xfrm>
            <a:off x="946150" y="4460875"/>
            <a:ext cx="521017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218" tIns="47109" rIns="94218" bIns="47109" numCol="1" anchor="t" anchorCtr="0" compatLnSpc="1">
            <a:prstTxWarp prst="textNoShape">
              <a:avLst/>
            </a:prstTxWarp>
          </a:bodyPr>
          <a:lstStyle/>
          <a:p>
            <a:pPr lvl="0"/>
            <a:endParaRPr lang="en-US" altLang="en-US">
              <a:sym typeface="Avenir Book"/>
            </a:endParaRPr>
          </a:p>
        </p:txBody>
      </p:sp>
    </p:spTree>
    <p:extLst>
      <p:ext uri="{BB962C8B-B14F-4D97-AF65-F5344CB8AC3E}">
        <p14:creationId xmlns:p14="http://schemas.microsoft.com/office/powerpoint/2010/main" val="141733324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1pPr>
    <a:lvl2pPr marL="742950" indent="-28575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2pPr>
    <a:lvl3pPr marL="1143000" indent="-22860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3pPr>
    <a:lvl4pPr marL="1600200" indent="-22860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4pPr>
    <a:lvl5pPr marL="2057400" indent="-22860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012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C0C0D2-CAC6-4513-9555-C194CF295DB8}" type="datetimeFigureOut">
              <a:rPr lang="en-US" altLang="en-US"/>
              <a:pPr>
                <a:defRPr/>
              </a:pPr>
              <a:t>5/5/2024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A13B07EE-C313-4E10-834C-B97724866570}" type="slidenum">
              <a:rPr lang="en-US" altLang="en-US"/>
              <a:pPr>
                <a:defRPr/>
              </a:pPr>
              <a:t>‹#›</a:t>
            </a:fld>
            <a:endParaRPr lang="en-US" altLang="en-US" dirty="0"/>
          </a:p>
        </p:txBody>
      </p:sp>
    </p:spTree>
    <p:extLst>
      <p:ext uri="{BB962C8B-B14F-4D97-AF65-F5344CB8AC3E}">
        <p14:creationId xmlns:p14="http://schemas.microsoft.com/office/powerpoint/2010/main" val="379631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9B5F12-E281-4BE2-A25D-A2D33A1E13F4}" type="datetimeFigureOut">
              <a:rPr lang="en-US" altLang="en-US"/>
              <a:pPr>
                <a:defRPr/>
              </a:pPr>
              <a:t>5/5/2024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1AA771FF-1435-4398-9626-956AA01FD7F2}" type="slidenum">
              <a:rPr lang="en-US" altLang="en-US"/>
              <a:pPr>
                <a:defRPr/>
              </a:pPr>
              <a:t>‹#›</a:t>
            </a:fld>
            <a:endParaRPr lang="en-US" altLang="en-US" dirty="0"/>
          </a:p>
        </p:txBody>
      </p:sp>
    </p:spTree>
    <p:extLst>
      <p:ext uri="{BB962C8B-B14F-4D97-AF65-F5344CB8AC3E}">
        <p14:creationId xmlns:p14="http://schemas.microsoft.com/office/powerpoint/2010/main" val="278824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12A001-F901-4CD1-A406-0D79915D5A84}" type="datetimeFigureOut">
              <a:rPr lang="en-US" altLang="en-US"/>
              <a:pPr>
                <a:defRPr/>
              </a:pPr>
              <a:t>5/5/2024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554C7D01-60A4-489F-B97A-775B68CDD6DA}" type="slidenum">
              <a:rPr lang="en-US" altLang="en-US"/>
              <a:pPr>
                <a:defRPr/>
              </a:pPr>
              <a:t>‹#›</a:t>
            </a:fld>
            <a:endParaRPr lang="en-US" altLang="en-US" dirty="0"/>
          </a:p>
        </p:txBody>
      </p:sp>
    </p:spTree>
    <p:extLst>
      <p:ext uri="{BB962C8B-B14F-4D97-AF65-F5344CB8AC3E}">
        <p14:creationId xmlns:p14="http://schemas.microsoft.com/office/powerpoint/2010/main" val="150873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47" name="Shape 47"/>
          <p:cNvSpPr>
            <a:spLocks noGrp="1"/>
          </p:cNvSpPr>
          <p:nvPr>
            <p:ph type="title"/>
          </p:nvPr>
        </p:nvSpPr>
        <p:spPr>
          <a:xfrm>
            <a:off x="685800" y="768350"/>
            <a:ext cx="7772400" cy="1143000"/>
          </a:xfrm>
          <a:prstGeom prst="rect">
            <a:avLst/>
          </a:prstGeom>
        </p:spPr>
        <p:txBody>
          <a:bodyPr/>
          <a:lstStyle/>
          <a:p>
            <a:pPr lvl="0"/>
            <a:r>
              <a:t>Title Text</a:t>
            </a:r>
          </a:p>
        </p:txBody>
      </p:sp>
      <p:sp>
        <p:nvSpPr>
          <p:cNvPr id="3" name="Shape 48"/>
          <p:cNvSpPr>
            <a:spLocks noGrp="1"/>
          </p:cNvSpPr>
          <p:nvPr>
            <p:ph type="sldNum" sz="quarter" idx="10"/>
          </p:nvPr>
        </p:nvSpPr>
        <p:spPr/>
        <p:txBody>
          <a:bodyPr/>
          <a:lstStyle>
            <a:lvl1pPr>
              <a:defRPr/>
            </a:lvl1pPr>
          </a:lstStyle>
          <a:p>
            <a:pPr>
              <a:defRPr/>
            </a:pPr>
            <a:fld id="{19E68B2D-6B1B-4263-BE9B-214FE41F1703}" type="slidenum">
              <a:rPr lang="en-US" altLang="en-US"/>
              <a:pPr>
                <a:defRPr/>
              </a:pPr>
              <a:t>‹#›</a:t>
            </a:fld>
            <a:endParaRPr lang="en-US" altLang="en-US" dirty="0"/>
          </a:p>
        </p:txBody>
      </p:sp>
    </p:spTree>
    <p:extLst>
      <p:ext uri="{BB962C8B-B14F-4D97-AF65-F5344CB8AC3E}">
        <p14:creationId xmlns:p14="http://schemas.microsoft.com/office/powerpoint/2010/main" val="15030307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C0FB7E-3E66-44AC-B0FD-F39F80C94F86}" type="datetimeFigureOut">
              <a:rPr lang="en-US" altLang="en-US"/>
              <a:pPr>
                <a:defRPr/>
              </a:pPr>
              <a:t>5/5/2024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FC0C61A3-49E4-4B5C-9654-93CA49407A06}" type="slidenum">
              <a:rPr lang="en-US" altLang="en-US"/>
              <a:pPr>
                <a:defRPr/>
              </a:pPr>
              <a:t>‹#›</a:t>
            </a:fld>
            <a:endParaRPr lang="en-US" altLang="en-US" dirty="0"/>
          </a:p>
        </p:txBody>
      </p:sp>
    </p:spTree>
    <p:extLst>
      <p:ext uri="{BB962C8B-B14F-4D97-AF65-F5344CB8AC3E}">
        <p14:creationId xmlns:p14="http://schemas.microsoft.com/office/powerpoint/2010/main" val="2027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B803DF-3145-481A-9D62-978F2A902AFF}" type="datetimeFigureOut">
              <a:rPr lang="en-US" altLang="en-US"/>
              <a:pPr>
                <a:defRPr/>
              </a:pPr>
              <a:t>5/5/2024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E0CF3F47-CFBD-4F46-9E0A-B306DAF53A0D}" type="slidenum">
              <a:rPr lang="en-US" altLang="en-US"/>
              <a:pPr>
                <a:defRPr/>
              </a:pPr>
              <a:t>‹#›</a:t>
            </a:fld>
            <a:endParaRPr lang="en-US" altLang="en-US" dirty="0"/>
          </a:p>
        </p:txBody>
      </p:sp>
    </p:spTree>
    <p:extLst>
      <p:ext uri="{BB962C8B-B14F-4D97-AF65-F5344CB8AC3E}">
        <p14:creationId xmlns:p14="http://schemas.microsoft.com/office/powerpoint/2010/main" val="330759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31F541A6-CE44-43D6-8F07-BE4BFE92DA84}" type="datetimeFigureOut">
              <a:rPr lang="en-US" altLang="en-US"/>
              <a:pPr>
                <a:defRPr/>
              </a:pPr>
              <a:t>5/5/2024</a:t>
            </a:fld>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965123C7-C816-495F-9978-7FF255069622}" type="slidenum">
              <a:rPr lang="en-US" altLang="en-US"/>
              <a:pPr>
                <a:defRPr/>
              </a:pPr>
              <a:t>‹#›</a:t>
            </a:fld>
            <a:endParaRPr lang="en-US" altLang="en-US" dirty="0"/>
          </a:p>
        </p:txBody>
      </p:sp>
    </p:spTree>
    <p:extLst>
      <p:ext uri="{BB962C8B-B14F-4D97-AF65-F5344CB8AC3E}">
        <p14:creationId xmlns:p14="http://schemas.microsoft.com/office/powerpoint/2010/main" val="44635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05182592-CAFC-407C-B4AC-6A9F12E7E754}" type="datetimeFigureOut">
              <a:rPr lang="en-US" altLang="en-US"/>
              <a:pPr>
                <a:defRPr/>
              </a:pPr>
              <a:t>5/5/2024</a:t>
            </a:fld>
            <a:endParaRPr lang="en-US" altLang="en-US" dirty="0"/>
          </a:p>
        </p:txBody>
      </p:sp>
      <p:sp>
        <p:nvSpPr>
          <p:cNvPr id="8" name="Footer Placeholder 7"/>
          <p:cNvSpPr>
            <a:spLocks noGrp="1"/>
          </p:cNvSpPr>
          <p:nvPr>
            <p:ph type="ftr" sz="quarter" idx="11"/>
          </p:nvPr>
        </p:nvSpPr>
        <p:spPr/>
        <p:txBody>
          <a:bodyPr/>
          <a:lstStyle>
            <a:lvl1pPr>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a:defRPr/>
            </a:lvl1pPr>
          </a:lstStyle>
          <a:p>
            <a:pPr>
              <a:defRPr/>
            </a:pPr>
            <a:fld id="{C0E7049F-FFAC-4E35-9A5F-1F69241B3D1E}" type="slidenum">
              <a:rPr lang="en-US" altLang="en-US"/>
              <a:pPr>
                <a:defRPr/>
              </a:pPr>
              <a:t>‹#›</a:t>
            </a:fld>
            <a:endParaRPr lang="en-US" altLang="en-US" dirty="0"/>
          </a:p>
        </p:txBody>
      </p:sp>
    </p:spTree>
    <p:extLst>
      <p:ext uri="{BB962C8B-B14F-4D97-AF65-F5344CB8AC3E}">
        <p14:creationId xmlns:p14="http://schemas.microsoft.com/office/powerpoint/2010/main" val="28245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8F196559-6365-4B2C-A854-B009DE738CCF}" type="datetimeFigureOut">
              <a:rPr lang="en-US" altLang="en-US"/>
              <a:pPr>
                <a:defRPr/>
              </a:pPr>
              <a:t>5/5/2024</a:t>
            </a:fld>
            <a:endParaRPr lang="en-US" altLang="en-US" dirty="0"/>
          </a:p>
        </p:txBody>
      </p:sp>
      <p:sp>
        <p:nvSpPr>
          <p:cNvPr id="4" name="Footer Placeholder 3"/>
          <p:cNvSpPr>
            <a:spLocks noGrp="1"/>
          </p:cNvSpPr>
          <p:nvPr>
            <p:ph type="ftr" sz="quarter" idx="11"/>
          </p:nvPr>
        </p:nvSpPr>
        <p:spPr/>
        <p:txBody>
          <a:bodyPr/>
          <a:lstStyle>
            <a:lvl1pPr>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a:defRPr/>
            </a:lvl1pPr>
          </a:lstStyle>
          <a:p>
            <a:pPr>
              <a:defRPr/>
            </a:pPr>
            <a:fld id="{625087B5-60A2-4154-8BC4-08BAF3F3BC34}" type="slidenum">
              <a:rPr lang="en-US" altLang="en-US"/>
              <a:pPr>
                <a:defRPr/>
              </a:pPr>
              <a:t>‹#›</a:t>
            </a:fld>
            <a:endParaRPr lang="en-US" altLang="en-US" dirty="0"/>
          </a:p>
        </p:txBody>
      </p:sp>
    </p:spTree>
    <p:extLst>
      <p:ext uri="{BB962C8B-B14F-4D97-AF65-F5344CB8AC3E}">
        <p14:creationId xmlns:p14="http://schemas.microsoft.com/office/powerpoint/2010/main" val="412247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3915147-76F3-460A-8FB9-8688698283F8}" type="datetimeFigureOut">
              <a:rPr lang="en-US" altLang="en-US"/>
              <a:pPr>
                <a:defRPr/>
              </a:pPr>
              <a:t>5/5/2024</a:t>
            </a:fld>
            <a:endParaRPr lang="en-US" altLang="en-US" dirty="0"/>
          </a:p>
        </p:txBody>
      </p:sp>
      <p:sp>
        <p:nvSpPr>
          <p:cNvPr id="3" name="Footer Placeholder 2"/>
          <p:cNvSpPr>
            <a:spLocks noGrp="1"/>
          </p:cNvSpPr>
          <p:nvPr>
            <p:ph type="ftr" sz="quarter" idx="11"/>
          </p:nvPr>
        </p:nvSpPr>
        <p:spPr/>
        <p:txBody>
          <a:bodyPr/>
          <a:lstStyle>
            <a:lvl1pPr>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a:defRPr/>
            </a:lvl1pPr>
          </a:lstStyle>
          <a:p>
            <a:pPr>
              <a:defRPr/>
            </a:pPr>
            <a:fld id="{A78CA4F9-8D2F-402E-ADBB-D3499C8B5933}" type="slidenum">
              <a:rPr lang="en-US" altLang="en-US"/>
              <a:pPr>
                <a:defRPr/>
              </a:pPr>
              <a:t>‹#›</a:t>
            </a:fld>
            <a:endParaRPr lang="en-US" altLang="en-US" dirty="0"/>
          </a:p>
        </p:txBody>
      </p:sp>
    </p:spTree>
    <p:extLst>
      <p:ext uri="{BB962C8B-B14F-4D97-AF65-F5344CB8AC3E}">
        <p14:creationId xmlns:p14="http://schemas.microsoft.com/office/powerpoint/2010/main" val="385222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1F82CAD-125B-4CEF-A5F0-F5893EAC8F42}" type="datetimeFigureOut">
              <a:rPr lang="en-US" altLang="en-US"/>
              <a:pPr>
                <a:defRPr/>
              </a:pPr>
              <a:t>5/5/2024</a:t>
            </a:fld>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6F5EC096-EE2B-4233-9199-42E213C781B3}" type="slidenum">
              <a:rPr lang="en-US" altLang="en-US"/>
              <a:pPr>
                <a:defRPr/>
              </a:pPr>
              <a:t>‹#›</a:t>
            </a:fld>
            <a:endParaRPr lang="en-US" altLang="en-US" dirty="0"/>
          </a:p>
        </p:txBody>
      </p:sp>
    </p:spTree>
    <p:extLst>
      <p:ext uri="{BB962C8B-B14F-4D97-AF65-F5344CB8AC3E}">
        <p14:creationId xmlns:p14="http://schemas.microsoft.com/office/powerpoint/2010/main" val="218677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2483456-0DA6-4D4B-AA58-0B325E2197F6}" type="datetimeFigureOut">
              <a:rPr lang="en-US" altLang="en-US"/>
              <a:pPr>
                <a:defRPr/>
              </a:pPr>
              <a:t>5/5/2024</a:t>
            </a:fld>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3F290D5B-6833-4039-8819-44C0ED8B3EE8}" type="slidenum">
              <a:rPr lang="en-US" altLang="en-US"/>
              <a:pPr>
                <a:defRPr/>
              </a:pPr>
              <a:t>‹#›</a:t>
            </a:fld>
            <a:endParaRPr lang="en-US" altLang="en-US" dirty="0"/>
          </a:p>
        </p:txBody>
      </p:sp>
    </p:spTree>
    <p:extLst>
      <p:ext uri="{BB962C8B-B14F-4D97-AF65-F5344CB8AC3E}">
        <p14:creationId xmlns:p14="http://schemas.microsoft.com/office/powerpoint/2010/main" val="69166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B84B6C88-1D53-4AD2-84FB-F5AA0405697F}" type="datetimeFigureOut">
              <a:rPr lang="en-US" altLang="en-US"/>
              <a:pPr>
                <a:defRPr/>
              </a:pPr>
              <a:t>5/5/2024</a:t>
            </a:fld>
            <a:endParaRPr lang="en-US" altLang="en-US" sz="1400"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41E8ECC-BF13-4EEF-8ADB-919FF87B7BA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poa.info/uploads/meeting_minutes/annual/2023_Annual_Meeting_MINUITES.pdf"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2024 Wachusett Shores and PPOA Annual Meeting</a:t>
            </a:r>
            <a:endParaRPr lang="en-US" dirty="0"/>
          </a:p>
        </p:txBody>
      </p:sp>
      <p:pic>
        <p:nvPicPr>
          <p:cNvPr id="5" name="Google Shape;104;p20"/>
          <p:cNvPicPr preferRelativeResize="0">
            <a:picLocks noGrp="1"/>
          </p:cNvPicPr>
          <p:nvPr>
            <p:ph idx="1"/>
          </p:nvPr>
        </p:nvPicPr>
        <p:blipFill>
          <a:blip r:embed="rId2">
            <a:alphaModFix/>
          </a:blip>
          <a:stretch>
            <a:fillRect/>
          </a:stretch>
        </p:blipFill>
        <p:spPr>
          <a:xfrm>
            <a:off x="547363" y="1524000"/>
            <a:ext cx="8018953" cy="4509763"/>
          </a:xfrm>
          <a:prstGeom prst="rect">
            <a:avLst/>
          </a:prstGeom>
          <a:noFill/>
          <a:ln>
            <a:noFill/>
          </a:ln>
        </p:spPr>
      </p:pic>
      <p:sp>
        <p:nvSpPr>
          <p:cNvPr id="6" name="Rectangle 5"/>
          <p:cNvSpPr/>
          <p:nvPr/>
        </p:nvSpPr>
        <p:spPr>
          <a:xfrm>
            <a:off x="533400" y="5257800"/>
            <a:ext cx="8229600" cy="707886"/>
          </a:xfrm>
          <a:prstGeom prst="rect">
            <a:avLst/>
          </a:prstGeom>
        </p:spPr>
        <p:txBody>
          <a:bodyPr wrap="square">
            <a:spAutoFit/>
          </a:bodyPr>
          <a:lstStyle/>
          <a:p>
            <a:pPr algn="ctr" defTabSz="649223" eaLnBrk="1" fontAlgn="auto" hangingPunct="1">
              <a:spcBef>
                <a:spcPts val="500"/>
              </a:spcBef>
              <a:spcAft>
                <a:spcPts val="0"/>
              </a:spcAft>
              <a:defRPr sz="1800">
                <a:solidFill>
                  <a:srgbClr val="000000"/>
                </a:solidFill>
              </a:defRPr>
            </a:pPr>
            <a:r>
              <a:rPr lang="en-US" sz="4000" b="1" dirty="0">
                <a:latin typeface="Arial" panose="020B0604020202020204" pitchFamily="34" charset="0"/>
              </a:rPr>
              <a:t>Sunday May 5, 2024</a:t>
            </a:r>
          </a:p>
        </p:txBody>
      </p:sp>
    </p:spTree>
    <p:extLst>
      <p:ext uri="{BB962C8B-B14F-4D97-AF65-F5344CB8AC3E}">
        <p14:creationId xmlns:p14="http://schemas.microsoft.com/office/powerpoint/2010/main" val="3728344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97"/>
          <p:cNvSpPr>
            <a:spLocks noGrp="1"/>
          </p:cNvSpPr>
          <p:nvPr>
            <p:ph type="title"/>
          </p:nvPr>
        </p:nvSpPr>
        <p:spPr>
          <a:xfrm>
            <a:off x="685800" y="304800"/>
            <a:ext cx="7772400" cy="990600"/>
          </a:xfrm>
        </p:spPr>
        <p:txBody>
          <a:bodyPr/>
          <a:lstStyle/>
          <a:p>
            <a:pPr eaLnBrk="1" hangingPunct="1"/>
            <a:r>
              <a:rPr lang="en-US" altLang="en-US" sz="3200" b="1" dirty="0">
                <a:solidFill>
                  <a:srgbClr val="000000"/>
                </a:solidFill>
                <a:latin typeface="Arial" pitchFamily="34" charset="0"/>
                <a:cs typeface="Arial" pitchFamily="34" charset="0"/>
              </a:rPr>
              <a:t>Payments History (FY'2018 - FY’2024)</a:t>
            </a:r>
          </a:p>
        </p:txBody>
      </p:sp>
      <p:graphicFrame>
        <p:nvGraphicFramePr>
          <p:cNvPr id="2" name="Chart 1"/>
          <p:cNvGraphicFramePr>
            <a:graphicFrameLocks/>
          </p:cNvGraphicFramePr>
          <p:nvPr>
            <p:extLst>
              <p:ext uri="{D42A27DB-BD31-4B8C-83A1-F6EECF244321}">
                <p14:modId xmlns:p14="http://schemas.microsoft.com/office/powerpoint/2010/main" val="1023769583"/>
              </p:ext>
            </p:extLst>
          </p:nvPr>
        </p:nvGraphicFramePr>
        <p:xfrm>
          <a:off x="227013" y="1323975"/>
          <a:ext cx="8307387" cy="4695825"/>
        </p:xfrm>
        <a:graphic>
          <a:graphicData uri="http://schemas.openxmlformats.org/drawingml/2006/chart">
            <c:chart xmlns:c="http://schemas.openxmlformats.org/drawingml/2006/chart" xmlns:r="http://schemas.openxmlformats.org/officeDocument/2006/relationships" r:id="rId2"/>
          </a:graphicData>
        </a:graphic>
      </p:graphicFrame>
      <p:sp>
        <p:nvSpPr>
          <p:cNvPr id="21508" name="Rectangle 2"/>
          <p:cNvSpPr>
            <a:spLocks noChangeArrowheads="1"/>
          </p:cNvSpPr>
          <p:nvPr/>
        </p:nvSpPr>
        <p:spPr bwMode="auto">
          <a:xfrm>
            <a:off x="4441825" y="3198813"/>
            <a:ext cx="260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400" dirty="0">
                <a:latin typeface="Times New Roman" pitchFamily="18" charset="0"/>
              </a:rPr>
              <a:t> </a:t>
            </a:r>
          </a:p>
        </p:txBody>
      </p:sp>
      <p:sp>
        <p:nvSpPr>
          <p:cNvPr id="21509" name="Rectangle 3"/>
          <p:cNvSpPr>
            <a:spLocks noChangeArrowheads="1"/>
          </p:cNvSpPr>
          <p:nvPr/>
        </p:nvSpPr>
        <p:spPr bwMode="auto">
          <a:xfrm>
            <a:off x="4441825" y="3198813"/>
            <a:ext cx="260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400" dirty="0">
                <a:latin typeface="Times New Roman" pitchFamily="18" charset="0"/>
              </a:rPr>
              <a:t> </a:t>
            </a:r>
          </a:p>
        </p:txBody>
      </p:sp>
      <p:sp>
        <p:nvSpPr>
          <p:cNvPr id="3" name="TextBox 2"/>
          <p:cNvSpPr txBox="1"/>
          <p:nvPr/>
        </p:nvSpPr>
        <p:spPr>
          <a:xfrm>
            <a:off x="457200" y="5943600"/>
            <a:ext cx="8153400" cy="369332"/>
          </a:xfrm>
          <a:prstGeom prst="rect">
            <a:avLst/>
          </a:prstGeom>
          <a:noFill/>
        </p:spPr>
        <p:txBody>
          <a:bodyPr wrap="square" rtlCol="0">
            <a:spAutoFit/>
          </a:bodyPr>
          <a:lstStyle/>
          <a:p>
            <a:r>
              <a:rPr lang="en-US" sz="1800" dirty="0">
                <a:latin typeface="+mn-lt"/>
              </a:rPr>
              <a:t>Payment as of date of Annual Meeting.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97"/>
          <p:cNvSpPr>
            <a:spLocks noGrp="1"/>
          </p:cNvSpPr>
          <p:nvPr>
            <p:ph type="title"/>
          </p:nvPr>
        </p:nvSpPr>
        <p:spPr>
          <a:xfrm>
            <a:off x="685800" y="304800"/>
            <a:ext cx="7772400" cy="990600"/>
          </a:xfrm>
        </p:spPr>
        <p:txBody>
          <a:bodyPr/>
          <a:lstStyle/>
          <a:p>
            <a:pPr eaLnBrk="1" hangingPunct="1"/>
            <a:r>
              <a:rPr lang="en-US" altLang="en-US" sz="3600" dirty="0"/>
              <a:t>Investment Portfolio</a:t>
            </a:r>
            <a:endParaRPr lang="en-US" altLang="en-US" sz="7200" dirty="0"/>
          </a:p>
        </p:txBody>
      </p:sp>
      <p:graphicFrame>
        <p:nvGraphicFramePr>
          <p:cNvPr id="2" name="Chart 1"/>
          <p:cNvGraphicFramePr>
            <a:graphicFrameLocks/>
          </p:cNvGraphicFramePr>
          <p:nvPr>
            <p:extLst>
              <p:ext uri="{D42A27DB-BD31-4B8C-83A1-F6EECF244321}">
                <p14:modId xmlns:p14="http://schemas.microsoft.com/office/powerpoint/2010/main" val="400567108"/>
              </p:ext>
            </p:extLst>
          </p:nvPr>
        </p:nvGraphicFramePr>
        <p:xfrm>
          <a:off x="228600" y="1295400"/>
          <a:ext cx="86868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a:t>Edward Jones Asset Allocation</a:t>
            </a:r>
          </a:p>
        </p:txBody>
      </p:sp>
      <p:sp>
        <p:nvSpPr>
          <p:cNvPr id="2" name="Content Placeholder 1"/>
          <p:cNvSpPr>
            <a:spLocks noGrp="1"/>
          </p:cNvSpPr>
          <p:nvPr>
            <p:ph idx="1"/>
          </p:nvPr>
        </p:nvSpPr>
        <p:spPr>
          <a:xfrm>
            <a:off x="457200" y="1295400"/>
            <a:ext cx="8382000" cy="4800600"/>
          </a:xfrm>
        </p:spPr>
        <p:txBody>
          <a:bodyPr/>
          <a:lstStyle/>
          <a:p>
            <a:pPr marL="0" indent="0" algn="ctr">
              <a:buNone/>
            </a:pPr>
            <a:r>
              <a:rPr lang="en-US" b="1" dirty="0"/>
              <a:t>Total Portfolio as of March 31, 2024</a:t>
            </a:r>
          </a:p>
          <a:p>
            <a:pPr marL="0" indent="0" algn="ctr">
              <a:buNone/>
            </a:pPr>
            <a:r>
              <a:rPr lang="en-US" b="1" dirty="0"/>
              <a:t> </a:t>
            </a:r>
            <a:endParaRPr lang="en-US" dirty="0"/>
          </a:p>
          <a:p>
            <a:endParaRPr lang="en-US" dirty="0"/>
          </a:p>
          <a:p>
            <a:endParaRPr lang="en-US" dirty="0"/>
          </a:p>
        </p:txBody>
      </p:sp>
      <p:graphicFrame>
        <p:nvGraphicFramePr>
          <p:cNvPr id="3" name="Chart 2"/>
          <p:cNvGraphicFramePr/>
          <p:nvPr>
            <p:extLst>
              <p:ext uri="{D42A27DB-BD31-4B8C-83A1-F6EECF244321}">
                <p14:modId xmlns:p14="http://schemas.microsoft.com/office/powerpoint/2010/main" val="3695649677"/>
              </p:ext>
            </p:extLst>
          </p:nvPr>
        </p:nvGraphicFramePr>
        <p:xfrm>
          <a:off x="7620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563562"/>
          </a:xfrm>
        </p:spPr>
        <p:txBody>
          <a:bodyPr/>
          <a:lstStyle/>
          <a:p>
            <a:pPr eaLnBrk="1" hangingPunct="1"/>
            <a:r>
              <a:rPr lang="en-US" altLang="en-US"/>
              <a:t>FY 2024 Expenses</a:t>
            </a:r>
            <a:endParaRPr lang="en-US" altLang="en-US" dirty="0"/>
          </a:p>
        </p:txBody>
      </p:sp>
      <p:graphicFrame>
        <p:nvGraphicFramePr>
          <p:cNvPr id="9" name="Content Placeholder 8">
            <a:extLst>
              <a:ext uri="{FF2B5EF4-FFF2-40B4-BE49-F238E27FC236}">
                <a16:creationId xmlns:a16="http://schemas.microsoft.com/office/drawing/2014/main" id="{A502B9E2-E7F9-6614-04E5-4E0E8E726CAD}"/>
              </a:ext>
            </a:extLst>
          </p:cNvPr>
          <p:cNvGraphicFramePr>
            <a:graphicFrameLocks noGrp="1"/>
          </p:cNvGraphicFramePr>
          <p:nvPr>
            <p:ph idx="1"/>
            <p:extLst>
              <p:ext uri="{D42A27DB-BD31-4B8C-83A1-F6EECF244321}">
                <p14:modId xmlns:p14="http://schemas.microsoft.com/office/powerpoint/2010/main" val="3327815160"/>
              </p:ext>
            </p:extLst>
          </p:nvPr>
        </p:nvGraphicFramePr>
        <p:xfrm>
          <a:off x="228600" y="838200"/>
          <a:ext cx="8686800" cy="5745161"/>
        </p:xfrm>
        <a:graphic>
          <a:graphicData uri="http://schemas.openxmlformats.org/drawingml/2006/table">
            <a:tbl>
              <a:tblPr>
                <a:tableStyleId>{C7B018BB-80A7-4F77-B60F-C8B233D01FF8}</a:tableStyleId>
              </a:tblPr>
              <a:tblGrid>
                <a:gridCol w="4213439">
                  <a:extLst>
                    <a:ext uri="{9D8B030D-6E8A-4147-A177-3AD203B41FA5}">
                      <a16:colId xmlns:a16="http://schemas.microsoft.com/office/drawing/2014/main" val="3122642374"/>
                    </a:ext>
                  </a:extLst>
                </a:gridCol>
                <a:gridCol w="1313280">
                  <a:extLst>
                    <a:ext uri="{9D8B030D-6E8A-4147-A177-3AD203B41FA5}">
                      <a16:colId xmlns:a16="http://schemas.microsoft.com/office/drawing/2014/main" val="1551587479"/>
                    </a:ext>
                  </a:extLst>
                </a:gridCol>
                <a:gridCol w="1313280">
                  <a:extLst>
                    <a:ext uri="{9D8B030D-6E8A-4147-A177-3AD203B41FA5}">
                      <a16:colId xmlns:a16="http://schemas.microsoft.com/office/drawing/2014/main" val="1757374263"/>
                    </a:ext>
                  </a:extLst>
                </a:gridCol>
                <a:gridCol w="1846801">
                  <a:extLst>
                    <a:ext uri="{9D8B030D-6E8A-4147-A177-3AD203B41FA5}">
                      <a16:colId xmlns:a16="http://schemas.microsoft.com/office/drawing/2014/main" val="4073153597"/>
                    </a:ext>
                  </a:extLst>
                </a:gridCol>
              </a:tblGrid>
              <a:tr h="357262">
                <a:tc>
                  <a:txBody>
                    <a:bodyPr/>
                    <a:lstStyle/>
                    <a:p>
                      <a:pPr marL="0" algn="ctr" defTabSz="914400" rtl="0" eaLnBrk="1" fontAlgn="t" latinLnBrk="0" hangingPunct="1"/>
                      <a:r>
                        <a:rPr lang="en-US" sz="1800" b="1" i="0" u="none" strike="noStrike" kern="1200" dirty="0">
                          <a:solidFill>
                            <a:srgbClr val="000000"/>
                          </a:solidFill>
                          <a:effectLst/>
                          <a:highlight>
                            <a:srgbClr val="CFD7E7"/>
                          </a:highlight>
                          <a:latin typeface="+mj-lt"/>
                          <a:ea typeface="+mn-ea"/>
                          <a:cs typeface="+mn-cs"/>
                        </a:rPr>
                        <a:t>EXPENSES</a:t>
                      </a:r>
                    </a:p>
                  </a:txBody>
                  <a:tcPr marL="4075" marR="4075" marT="4075" marB="0" anchor="b"/>
                </a:tc>
                <a:tc>
                  <a:txBody>
                    <a:bodyPr/>
                    <a:lstStyle/>
                    <a:p>
                      <a:pPr marL="0" algn="ctr" defTabSz="914400" rtl="0" eaLnBrk="1" fontAlgn="t" latinLnBrk="0" hangingPunct="1"/>
                      <a:r>
                        <a:rPr lang="en-US" sz="1800" b="1" i="0" u="none" strike="noStrike" kern="1200" dirty="0">
                          <a:solidFill>
                            <a:srgbClr val="000000"/>
                          </a:solidFill>
                          <a:effectLst/>
                          <a:highlight>
                            <a:srgbClr val="CFD7E7"/>
                          </a:highlight>
                          <a:latin typeface="+mj-lt"/>
                          <a:ea typeface="+mn-ea"/>
                          <a:cs typeface="+mn-cs"/>
                        </a:rPr>
                        <a:t> BUDGET </a:t>
                      </a:r>
                    </a:p>
                  </a:txBody>
                  <a:tcPr marL="4075" marR="4075" marT="4075" marB="0" anchor="b"/>
                </a:tc>
                <a:tc>
                  <a:txBody>
                    <a:bodyPr/>
                    <a:lstStyle/>
                    <a:p>
                      <a:pPr marL="0" algn="ctr" defTabSz="914400" rtl="0" eaLnBrk="1" fontAlgn="t" latinLnBrk="0" hangingPunct="1"/>
                      <a:r>
                        <a:rPr lang="en-US" sz="1800" b="1" i="0" u="none" strike="noStrike" kern="1200" dirty="0">
                          <a:solidFill>
                            <a:srgbClr val="000000"/>
                          </a:solidFill>
                          <a:effectLst/>
                          <a:highlight>
                            <a:srgbClr val="CFD7E7"/>
                          </a:highlight>
                          <a:latin typeface="+mj-lt"/>
                          <a:ea typeface="+mn-ea"/>
                          <a:cs typeface="+mn-cs"/>
                        </a:rPr>
                        <a:t> ACTUAL </a:t>
                      </a:r>
                    </a:p>
                  </a:txBody>
                  <a:tcPr marL="4075" marR="4075" marT="4075" marB="0" anchor="b"/>
                </a:tc>
                <a:tc>
                  <a:txBody>
                    <a:bodyPr/>
                    <a:lstStyle/>
                    <a:p>
                      <a:pPr marL="0" algn="ctr" defTabSz="914400" rtl="0" eaLnBrk="1" fontAlgn="t" latinLnBrk="0" hangingPunct="1"/>
                      <a:r>
                        <a:rPr lang="en-US" sz="1800" b="1" i="0" u="none" strike="noStrike" kern="1200" dirty="0">
                          <a:solidFill>
                            <a:srgbClr val="000000"/>
                          </a:solidFill>
                          <a:effectLst/>
                          <a:highlight>
                            <a:srgbClr val="CFD7E7"/>
                          </a:highlight>
                          <a:latin typeface="+mj-lt"/>
                          <a:ea typeface="+mn-ea"/>
                          <a:cs typeface="+mn-cs"/>
                        </a:rPr>
                        <a:t> VARIANCE </a:t>
                      </a:r>
                    </a:p>
                  </a:txBody>
                  <a:tcPr marL="4075" marR="4075" marT="4075" marB="0" anchor="b"/>
                </a:tc>
                <a:extLst>
                  <a:ext uri="{0D108BD9-81ED-4DB2-BD59-A6C34878D82A}">
                    <a16:rowId xmlns:a16="http://schemas.microsoft.com/office/drawing/2014/main" val="982040092"/>
                  </a:ext>
                </a:extLst>
              </a:tr>
              <a:tr h="300018">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Town Real Estate Taxes </a:t>
                      </a:r>
                    </a:p>
                  </a:txBody>
                  <a:tcPr marL="4075" marR="4075" marT="4075" marB="0"/>
                </a:tc>
                <a:tc>
                  <a:txBody>
                    <a:bodyPr/>
                    <a:lstStyle/>
                    <a:p>
                      <a:pPr algn="r" rtl="0" fontAlgn="b"/>
                      <a:r>
                        <a:rPr lang="en-US" sz="1800" u="none" strike="noStrike" dirty="0">
                          <a:effectLst/>
                        </a:rPr>
                        <a:t> $1,700.00 </a:t>
                      </a:r>
                      <a:endParaRPr lang="en-US" sz="1800" b="1" i="0" u="none" strike="noStrike" dirty="0">
                        <a:solidFill>
                          <a:srgbClr val="000000"/>
                        </a:solidFill>
                        <a:effectLst/>
                        <a:latin typeface="Calibri" panose="020F0502020204030204" pitchFamily="34" charset="0"/>
                      </a:endParaRP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$1,621.67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$78.33 </a:t>
                      </a:r>
                    </a:p>
                  </a:txBody>
                  <a:tcPr marL="4075" marR="4075" marT="4075" marB="0" anchor="b"/>
                </a:tc>
                <a:extLst>
                  <a:ext uri="{0D108BD9-81ED-4DB2-BD59-A6C34878D82A}">
                    <a16:rowId xmlns:a16="http://schemas.microsoft.com/office/drawing/2014/main" val="2780323252"/>
                  </a:ext>
                </a:extLst>
              </a:tr>
              <a:tr h="295189">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Porta Potti for beach</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$800.00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$699.58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$100.42 </a:t>
                      </a:r>
                    </a:p>
                  </a:txBody>
                  <a:tcPr marL="4075" marR="4075" marT="4075" marB="0" anchor="b"/>
                </a:tc>
                <a:extLst>
                  <a:ext uri="{0D108BD9-81ED-4DB2-BD59-A6C34878D82A}">
                    <a16:rowId xmlns:a16="http://schemas.microsoft.com/office/drawing/2014/main" val="71071429"/>
                  </a:ext>
                </a:extLst>
              </a:tr>
              <a:tr h="300018">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Charter Communications – Internet, phone</a:t>
                      </a:r>
                    </a:p>
                  </a:txBody>
                  <a:tcPr marL="4075" marR="4075" marT="4075" marB="0"/>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$3,450.00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$3,297.33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$152.67 </a:t>
                      </a:r>
                    </a:p>
                  </a:txBody>
                  <a:tcPr marL="4075" marR="4075" marT="4075" marB="0" anchor="b"/>
                </a:tc>
                <a:extLst>
                  <a:ext uri="{0D108BD9-81ED-4DB2-BD59-A6C34878D82A}">
                    <a16:rowId xmlns:a16="http://schemas.microsoft.com/office/drawing/2014/main" val="290300042"/>
                  </a:ext>
                </a:extLst>
              </a:tr>
              <a:tr h="295189">
                <a:tc>
                  <a:txBody>
                    <a:bodyPr/>
                    <a:lstStyle/>
                    <a:p>
                      <a:pPr marL="0" algn="l" defTabSz="914400" rtl="0" eaLnBrk="1" fontAlgn="t" latinLnBrk="0" hangingPunct="1"/>
                      <a:r>
                        <a:rPr lang="en-US" sz="1800" b="1" i="0" u="none" strike="noStrike" kern="1200">
                          <a:solidFill>
                            <a:srgbClr val="000000"/>
                          </a:solidFill>
                          <a:effectLst/>
                          <a:highlight>
                            <a:srgbClr val="CFD7E7"/>
                          </a:highlight>
                          <a:latin typeface="+mn-lt"/>
                          <a:ea typeface="+mn-ea"/>
                          <a:cs typeface="+mn-cs"/>
                        </a:rPr>
                        <a:t>National Grid (Electric)</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$1,300.00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$910.02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$389.98 </a:t>
                      </a:r>
                    </a:p>
                  </a:txBody>
                  <a:tcPr marL="4075" marR="4075" marT="4075" marB="0" anchor="b"/>
                </a:tc>
                <a:extLst>
                  <a:ext uri="{0D108BD9-81ED-4DB2-BD59-A6C34878D82A}">
                    <a16:rowId xmlns:a16="http://schemas.microsoft.com/office/drawing/2014/main" val="3727076440"/>
                  </a:ext>
                </a:extLst>
              </a:tr>
              <a:tr h="300018">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Trash (E.L. Harvey and Sons &amp; Republic)</a:t>
                      </a:r>
                    </a:p>
                  </a:txBody>
                  <a:tcPr marL="4075" marR="4075" marT="4075" marB="0"/>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$500.00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$183.79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$316.21 </a:t>
                      </a:r>
                    </a:p>
                  </a:txBody>
                  <a:tcPr marL="4075" marR="4075" marT="4075" marB="0" anchor="b"/>
                </a:tc>
                <a:extLst>
                  <a:ext uri="{0D108BD9-81ED-4DB2-BD59-A6C34878D82A}">
                    <a16:rowId xmlns:a16="http://schemas.microsoft.com/office/drawing/2014/main" val="3688181827"/>
                  </a:ext>
                </a:extLst>
              </a:tr>
              <a:tr h="295189">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Security Alarm Systems</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$260.00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$299.40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$(39.40)</a:t>
                      </a:r>
                    </a:p>
                  </a:txBody>
                  <a:tcPr marL="4075" marR="4075" marT="4075" marB="0" anchor="b"/>
                </a:tc>
                <a:extLst>
                  <a:ext uri="{0D108BD9-81ED-4DB2-BD59-A6C34878D82A}">
                    <a16:rowId xmlns:a16="http://schemas.microsoft.com/office/drawing/2014/main" val="507170592"/>
                  </a:ext>
                </a:extLst>
              </a:tr>
              <a:tr h="300018">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USPS (Stamps)</a:t>
                      </a:r>
                    </a:p>
                  </a:txBody>
                  <a:tcPr marL="4075" marR="4075" marT="4075" marB="0"/>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$200.00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$200.00 </a:t>
                      </a:r>
                    </a:p>
                  </a:txBody>
                  <a:tcPr marL="4075" marR="4075" marT="4075" marB="0" anchor="b"/>
                </a:tc>
                <a:extLst>
                  <a:ext uri="{0D108BD9-81ED-4DB2-BD59-A6C34878D82A}">
                    <a16:rowId xmlns:a16="http://schemas.microsoft.com/office/drawing/2014/main" val="4064011467"/>
                  </a:ext>
                </a:extLst>
              </a:tr>
              <a:tr h="295189">
                <a:tc>
                  <a:txBody>
                    <a:bodyPr/>
                    <a:lstStyle/>
                    <a:p>
                      <a:pPr marL="0" algn="l" defTabSz="914400" rtl="0" eaLnBrk="1" fontAlgn="t" latinLnBrk="0" hangingPunct="1"/>
                      <a:r>
                        <a:rPr lang="en-US" sz="1800" b="1" i="0" u="none" strike="noStrike" kern="1200" dirty="0" err="1">
                          <a:solidFill>
                            <a:srgbClr val="000000"/>
                          </a:solidFill>
                          <a:effectLst/>
                          <a:highlight>
                            <a:srgbClr val="CFD7E7"/>
                          </a:highlight>
                          <a:latin typeface="+mn-lt"/>
                          <a:ea typeface="+mn-ea"/>
                          <a:cs typeface="+mn-cs"/>
                        </a:rPr>
                        <a:t>Broberg</a:t>
                      </a:r>
                      <a:r>
                        <a:rPr lang="en-US" sz="1800" b="1" i="0" u="none" strike="noStrike" kern="1200" dirty="0">
                          <a:solidFill>
                            <a:srgbClr val="000000"/>
                          </a:solidFill>
                          <a:effectLst/>
                          <a:highlight>
                            <a:srgbClr val="CFD7E7"/>
                          </a:highlight>
                          <a:latin typeface="+mn-lt"/>
                          <a:ea typeface="+mn-ea"/>
                          <a:cs typeface="+mn-cs"/>
                        </a:rPr>
                        <a:t> Insurance (Liability &amp; Lodge)</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$6,625.75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$6,625.75 </a:t>
                      </a:r>
                    </a:p>
                  </a:txBody>
                  <a:tcPr marL="4075" marR="4075" marT="4075" marB="0" anchor="b"/>
                </a:tc>
                <a:tc>
                  <a:txBody>
                    <a:bodyPr/>
                    <a:lstStyle/>
                    <a:p>
                      <a:pPr marL="0" algn="r" defTabSz="914400" rtl="0" eaLnBrk="1" fontAlgn="b" latinLnBrk="0" hangingPunct="1"/>
                      <a:r>
                        <a:rPr lang="en-US" sz="1800" b="1" i="0" u="none" strike="noStrike" kern="1200">
                          <a:solidFill>
                            <a:srgbClr val="000000"/>
                          </a:solidFill>
                          <a:effectLst/>
                          <a:latin typeface="+mn-lt"/>
                          <a:ea typeface="+mn-ea"/>
                          <a:cs typeface="+mn-cs"/>
                        </a:rPr>
                        <a:t> $                           -   </a:t>
                      </a:r>
                    </a:p>
                  </a:txBody>
                  <a:tcPr marL="4075" marR="4075" marT="4075" marB="0" anchor="b"/>
                </a:tc>
                <a:extLst>
                  <a:ext uri="{0D108BD9-81ED-4DB2-BD59-A6C34878D82A}">
                    <a16:rowId xmlns:a16="http://schemas.microsoft.com/office/drawing/2014/main" val="4103871869"/>
                  </a:ext>
                </a:extLst>
              </a:tr>
              <a:tr h="300018">
                <a:tc>
                  <a:txBody>
                    <a:bodyPr/>
                    <a:lstStyle/>
                    <a:p>
                      <a:pPr marL="0" algn="l" defTabSz="914400" rtl="0" eaLnBrk="1" fontAlgn="t" latinLnBrk="0" hangingPunct="1"/>
                      <a:r>
                        <a:rPr lang="en-US" sz="1800" b="1" i="0" u="none" strike="noStrike" kern="1200" dirty="0" err="1">
                          <a:solidFill>
                            <a:srgbClr val="000000"/>
                          </a:solidFill>
                          <a:effectLst/>
                          <a:highlight>
                            <a:srgbClr val="CFD7E7"/>
                          </a:highlight>
                          <a:latin typeface="+mn-lt"/>
                          <a:ea typeface="+mn-ea"/>
                          <a:cs typeface="+mn-cs"/>
                        </a:rPr>
                        <a:t>Huhtula</a:t>
                      </a:r>
                      <a:r>
                        <a:rPr lang="en-US" sz="1800" b="1" i="0" u="none" strike="noStrike" kern="1200" dirty="0">
                          <a:solidFill>
                            <a:srgbClr val="000000"/>
                          </a:solidFill>
                          <a:effectLst/>
                          <a:highlight>
                            <a:srgbClr val="CFD7E7"/>
                          </a:highlight>
                          <a:latin typeface="+mn-lt"/>
                          <a:ea typeface="+mn-ea"/>
                          <a:cs typeface="+mn-cs"/>
                        </a:rPr>
                        <a:t> Oil (Fuel)</a:t>
                      </a:r>
                    </a:p>
                  </a:txBody>
                  <a:tcPr marL="4075" marR="4075" marT="4075" marB="0"/>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$2,000.00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$1,841.54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$ 158.46 </a:t>
                      </a:r>
                    </a:p>
                  </a:txBody>
                  <a:tcPr marL="4075" marR="4075" marT="4075" marB="0" anchor="b"/>
                </a:tc>
                <a:extLst>
                  <a:ext uri="{0D108BD9-81ED-4DB2-BD59-A6C34878D82A}">
                    <a16:rowId xmlns:a16="http://schemas.microsoft.com/office/drawing/2014/main" val="3397057901"/>
                  </a:ext>
                </a:extLst>
              </a:tr>
              <a:tr h="295189">
                <a:tc>
                  <a:txBody>
                    <a:bodyPr/>
                    <a:lstStyle/>
                    <a:p>
                      <a:pPr marL="0" algn="l" defTabSz="914400" rtl="0" eaLnBrk="1" fontAlgn="t" latinLnBrk="0" hangingPunct="1"/>
                      <a:r>
                        <a:rPr lang="en-US" sz="1800" b="1" i="0" u="none" strike="noStrike" kern="1200">
                          <a:solidFill>
                            <a:srgbClr val="000000"/>
                          </a:solidFill>
                          <a:effectLst/>
                          <a:highlight>
                            <a:srgbClr val="CFD7E7"/>
                          </a:highlight>
                          <a:latin typeface="+mn-lt"/>
                          <a:ea typeface="+mn-ea"/>
                          <a:cs typeface="+mn-cs"/>
                        </a:rPr>
                        <a:t>PO Box Annual Renewal</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$70.00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$78.00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$(8.00)</a:t>
                      </a:r>
                    </a:p>
                  </a:txBody>
                  <a:tcPr marL="4075" marR="4075" marT="4075" marB="0" anchor="b"/>
                </a:tc>
                <a:extLst>
                  <a:ext uri="{0D108BD9-81ED-4DB2-BD59-A6C34878D82A}">
                    <a16:rowId xmlns:a16="http://schemas.microsoft.com/office/drawing/2014/main" val="1925593358"/>
                  </a:ext>
                </a:extLst>
              </a:tr>
              <a:tr h="300018">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E.coli Test &amp; Variance Survey</a:t>
                      </a:r>
                    </a:p>
                  </a:txBody>
                  <a:tcPr marL="4075" marR="4075" marT="4075" marB="0"/>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$350.00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$280.00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$70.00 </a:t>
                      </a:r>
                    </a:p>
                  </a:txBody>
                  <a:tcPr marL="4075" marR="4075" marT="4075" marB="0" anchor="b"/>
                </a:tc>
                <a:extLst>
                  <a:ext uri="{0D108BD9-81ED-4DB2-BD59-A6C34878D82A}">
                    <a16:rowId xmlns:a16="http://schemas.microsoft.com/office/drawing/2014/main" val="2336944953"/>
                  </a:ext>
                </a:extLst>
              </a:tr>
              <a:tr h="295189">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Web Site Hosting Renewal</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$175.00 </a:t>
                      </a:r>
                    </a:p>
                  </a:txBody>
                  <a:tcPr marL="4075" marR="4075" marT="4075" marB="0" anchor="b"/>
                </a:tc>
                <a:tc>
                  <a:txBody>
                    <a:bodyPr/>
                    <a:lstStyle/>
                    <a:p>
                      <a:pPr marL="0" algn="r" defTabSz="914400" rtl="0" eaLnBrk="1" fontAlgn="b" latinLnBrk="0" hangingPunct="1"/>
                      <a:r>
                        <a:rPr lang="en-US" sz="1800" b="1" i="0" u="none" strike="noStrike" kern="1200">
                          <a:solidFill>
                            <a:srgbClr val="000000"/>
                          </a:solidFill>
                          <a:effectLst/>
                          <a:latin typeface="+mn-lt"/>
                          <a:ea typeface="+mn-ea"/>
                          <a:cs typeface="+mn-cs"/>
                        </a:rPr>
                        <a:t>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$175.00 </a:t>
                      </a:r>
                    </a:p>
                  </a:txBody>
                  <a:tcPr marL="4075" marR="4075" marT="4075" marB="0" anchor="b"/>
                </a:tc>
                <a:extLst>
                  <a:ext uri="{0D108BD9-81ED-4DB2-BD59-A6C34878D82A}">
                    <a16:rowId xmlns:a16="http://schemas.microsoft.com/office/drawing/2014/main" val="2429223510"/>
                  </a:ext>
                </a:extLst>
              </a:tr>
              <a:tr h="300018">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2023 Tax Filings MA</a:t>
                      </a:r>
                    </a:p>
                  </a:txBody>
                  <a:tcPr marL="4075" marR="4075" marT="4075" marB="0"/>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$71.00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$227.79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$(156.79)</a:t>
                      </a:r>
                    </a:p>
                  </a:txBody>
                  <a:tcPr marL="4075" marR="4075" marT="4075" marB="0" anchor="b"/>
                </a:tc>
                <a:extLst>
                  <a:ext uri="{0D108BD9-81ED-4DB2-BD59-A6C34878D82A}">
                    <a16:rowId xmlns:a16="http://schemas.microsoft.com/office/drawing/2014/main" val="1780894430"/>
                  </a:ext>
                </a:extLst>
              </a:tr>
              <a:tr h="295189">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Tax Accountant</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$800.00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$825.00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$(25.00)</a:t>
                      </a:r>
                    </a:p>
                  </a:txBody>
                  <a:tcPr marL="4075" marR="4075" marT="4075" marB="0" anchor="b"/>
                </a:tc>
                <a:extLst>
                  <a:ext uri="{0D108BD9-81ED-4DB2-BD59-A6C34878D82A}">
                    <a16:rowId xmlns:a16="http://schemas.microsoft.com/office/drawing/2014/main" val="3404810837"/>
                  </a:ext>
                </a:extLst>
              </a:tr>
              <a:tr h="300018">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Mailings/Meetings/Supplies </a:t>
                      </a:r>
                    </a:p>
                  </a:txBody>
                  <a:tcPr marL="4075" marR="4075" marT="4075" marB="0"/>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$500.00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$444.64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$ 55.36 </a:t>
                      </a:r>
                    </a:p>
                  </a:txBody>
                  <a:tcPr marL="4075" marR="4075" marT="4075" marB="0" anchor="b"/>
                </a:tc>
                <a:extLst>
                  <a:ext uri="{0D108BD9-81ED-4DB2-BD59-A6C34878D82A}">
                    <a16:rowId xmlns:a16="http://schemas.microsoft.com/office/drawing/2014/main" val="162940264"/>
                  </a:ext>
                </a:extLst>
              </a:tr>
              <a:tr h="295189">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Spring Cleanup/Annual Beach Party</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$500.00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$616.00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$(116.00)</a:t>
                      </a:r>
                    </a:p>
                  </a:txBody>
                  <a:tcPr marL="4075" marR="4075" marT="4075" marB="0" anchor="b"/>
                </a:tc>
                <a:extLst>
                  <a:ext uri="{0D108BD9-81ED-4DB2-BD59-A6C34878D82A}">
                    <a16:rowId xmlns:a16="http://schemas.microsoft.com/office/drawing/2014/main" val="2841808986"/>
                  </a:ext>
                </a:extLst>
              </a:tr>
              <a:tr h="300018">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Other: Flowers, Fruit, T-Shirt print</a:t>
                      </a:r>
                    </a:p>
                  </a:txBody>
                  <a:tcPr marL="4075" marR="4075" marT="4075" marB="0"/>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$424.98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$(424.98)</a:t>
                      </a:r>
                    </a:p>
                  </a:txBody>
                  <a:tcPr marL="4075" marR="4075" marT="4075" marB="0" anchor="b"/>
                </a:tc>
                <a:extLst>
                  <a:ext uri="{0D108BD9-81ED-4DB2-BD59-A6C34878D82A}">
                    <a16:rowId xmlns:a16="http://schemas.microsoft.com/office/drawing/2014/main" val="2223292997"/>
                  </a:ext>
                </a:extLst>
              </a:tr>
              <a:tr h="326225">
                <a:tc>
                  <a:txBody>
                    <a:bodyPr/>
                    <a:lstStyle/>
                    <a:p>
                      <a:pPr marL="0" algn="l" defTabSz="914400" rtl="0" eaLnBrk="1" fontAlgn="t" latinLnBrk="0" hangingPunct="1"/>
                      <a:r>
                        <a:rPr lang="en-US" sz="1800" b="1" i="0" u="none" strike="noStrike" kern="1200" dirty="0">
                          <a:solidFill>
                            <a:srgbClr val="000000"/>
                          </a:solidFill>
                          <a:effectLst/>
                          <a:highlight>
                            <a:srgbClr val="CFD7E7"/>
                          </a:highlight>
                          <a:latin typeface="+mn-lt"/>
                          <a:ea typeface="+mn-ea"/>
                          <a:cs typeface="+mn-cs"/>
                        </a:rPr>
                        <a:t>TOTAL OPERATING EXPENSES</a:t>
                      </a:r>
                    </a:p>
                  </a:txBody>
                  <a:tcPr marL="4075" marR="4075" marT="4075" marB="0" anchor="ctr"/>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$19,301.75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$18,375.49 </a:t>
                      </a:r>
                    </a:p>
                  </a:txBody>
                  <a:tcPr marL="4075" marR="4075" marT="4075" marB="0" anchor="b"/>
                </a:tc>
                <a:tc>
                  <a:txBody>
                    <a:bodyPr/>
                    <a:lstStyle/>
                    <a:p>
                      <a:pPr marL="0" algn="r" defTabSz="914400" rtl="0" eaLnBrk="1" fontAlgn="b" latinLnBrk="0" hangingPunct="1"/>
                      <a:r>
                        <a:rPr lang="en-US" sz="1800" b="1" i="0" u="none" strike="noStrike" kern="1200" dirty="0">
                          <a:solidFill>
                            <a:srgbClr val="000000"/>
                          </a:solidFill>
                          <a:effectLst/>
                          <a:latin typeface="+mn-lt"/>
                          <a:ea typeface="+mn-ea"/>
                          <a:cs typeface="+mn-cs"/>
                        </a:rPr>
                        <a:t> $926.26 </a:t>
                      </a:r>
                    </a:p>
                  </a:txBody>
                  <a:tcPr marL="4075" marR="4075" marT="4075" marB="0" anchor="b"/>
                </a:tc>
                <a:extLst>
                  <a:ext uri="{0D108BD9-81ED-4DB2-BD59-A6C34878D82A}">
                    <a16:rowId xmlns:a16="http://schemas.microsoft.com/office/drawing/2014/main" val="2296388647"/>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a:t>FY 2024 MAINTENANCE &amp; IMPROVEMENTS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2964939"/>
              </p:ext>
            </p:extLst>
          </p:nvPr>
        </p:nvGraphicFramePr>
        <p:xfrm>
          <a:off x="228601" y="1607843"/>
          <a:ext cx="8762998" cy="5173956"/>
        </p:xfrm>
        <a:graphic>
          <a:graphicData uri="http://schemas.openxmlformats.org/drawingml/2006/table">
            <a:tbl>
              <a:tblPr firstRow="1" bandRow="1">
                <a:tableStyleId>{C7B018BB-80A7-4F77-B60F-C8B233D01FF8}</a:tableStyleId>
              </a:tblPr>
              <a:tblGrid>
                <a:gridCol w="3309432">
                  <a:extLst>
                    <a:ext uri="{9D8B030D-6E8A-4147-A177-3AD203B41FA5}">
                      <a16:colId xmlns:a16="http://schemas.microsoft.com/office/drawing/2014/main" val="20000"/>
                    </a:ext>
                  </a:extLst>
                </a:gridCol>
                <a:gridCol w="1817855">
                  <a:extLst>
                    <a:ext uri="{9D8B030D-6E8A-4147-A177-3AD203B41FA5}">
                      <a16:colId xmlns:a16="http://schemas.microsoft.com/office/drawing/2014/main" val="20001"/>
                    </a:ext>
                  </a:extLst>
                </a:gridCol>
                <a:gridCol w="1817855">
                  <a:extLst>
                    <a:ext uri="{9D8B030D-6E8A-4147-A177-3AD203B41FA5}">
                      <a16:colId xmlns:a16="http://schemas.microsoft.com/office/drawing/2014/main" val="20002"/>
                    </a:ext>
                  </a:extLst>
                </a:gridCol>
                <a:gridCol w="1817856">
                  <a:extLst>
                    <a:ext uri="{9D8B030D-6E8A-4147-A177-3AD203B41FA5}">
                      <a16:colId xmlns:a16="http://schemas.microsoft.com/office/drawing/2014/main" val="20003"/>
                    </a:ext>
                  </a:extLst>
                </a:gridCol>
              </a:tblGrid>
              <a:tr h="976162">
                <a:tc>
                  <a:txBody>
                    <a:bodyPr/>
                    <a:lstStyle/>
                    <a:p>
                      <a:pPr marL="0" algn="l" defTabSz="914400" rtl="0" eaLnBrk="1" fontAlgn="t" latinLnBrk="0" hangingPunct="1"/>
                      <a:endParaRPr lang="en-US" sz="1400" b="1" i="0" u="none" strike="noStrike" kern="1200" dirty="0">
                        <a:solidFill>
                          <a:srgbClr val="000000"/>
                        </a:solidFill>
                        <a:effectLst/>
                        <a:latin typeface="+mn-lt"/>
                        <a:ea typeface="+mn-ea"/>
                        <a:cs typeface="+mn-cs"/>
                      </a:endParaRPr>
                    </a:p>
                  </a:txBody>
                  <a:tcPr marL="4787" marR="4787" marT="4788" marB="0" anchor="ctr"/>
                </a:tc>
                <a:tc>
                  <a:txBody>
                    <a:bodyPr/>
                    <a:lstStyle/>
                    <a:p>
                      <a:pPr algn="ctr" rtl="0" fontAlgn="t"/>
                      <a:r>
                        <a:rPr lang="en-US" sz="1800" b="1" i="1" u="none" strike="noStrike" dirty="0">
                          <a:solidFill>
                            <a:srgbClr val="FFFFFF"/>
                          </a:solidFill>
                          <a:effectLst/>
                          <a:latin typeface="Calibri"/>
                        </a:rPr>
                        <a:t>PLAN</a:t>
                      </a:r>
                    </a:p>
                  </a:txBody>
                  <a:tcPr marL="4787" marR="4787" marT="4787" marB="0"/>
                </a:tc>
                <a:tc>
                  <a:txBody>
                    <a:bodyPr/>
                    <a:lstStyle/>
                    <a:p>
                      <a:pPr algn="ctr" rtl="0" fontAlgn="t"/>
                      <a:r>
                        <a:rPr lang="en-US" sz="1800" b="1" i="1" u="none" strike="noStrike" dirty="0">
                          <a:solidFill>
                            <a:srgbClr val="FFFFFF"/>
                          </a:solidFill>
                          <a:effectLst/>
                          <a:latin typeface="Calibri"/>
                        </a:rPr>
                        <a:t>ACTUAL YTD</a:t>
                      </a:r>
                    </a:p>
                  </a:txBody>
                  <a:tcPr marL="4787" marR="4787" marT="4787" marB="0"/>
                </a:tc>
                <a:tc>
                  <a:txBody>
                    <a:bodyPr/>
                    <a:lstStyle/>
                    <a:p>
                      <a:pPr algn="ctr" rtl="0" fontAlgn="t"/>
                      <a:r>
                        <a:rPr lang="en-US" sz="1800" b="1" i="1" u="none" strike="noStrike" dirty="0">
                          <a:solidFill>
                            <a:srgbClr val="FFFFFF"/>
                          </a:solidFill>
                          <a:effectLst/>
                          <a:latin typeface="Calibri"/>
                        </a:rPr>
                        <a:t>VARIANCE</a:t>
                      </a:r>
                    </a:p>
                  </a:txBody>
                  <a:tcPr marL="4787" marR="4787" marT="4787" marB="0"/>
                </a:tc>
                <a:extLst>
                  <a:ext uri="{0D108BD9-81ED-4DB2-BD59-A6C34878D82A}">
                    <a16:rowId xmlns:a16="http://schemas.microsoft.com/office/drawing/2014/main" val="10000"/>
                  </a:ext>
                </a:extLst>
              </a:tr>
              <a:tr h="828169">
                <a:tc>
                  <a:txBody>
                    <a:bodyPr/>
                    <a:lstStyle/>
                    <a:p>
                      <a:pPr marL="0" algn="l" defTabSz="914400" rtl="0" eaLnBrk="1" fontAlgn="b" latinLnBrk="0" hangingPunct="1"/>
                      <a:r>
                        <a:rPr lang="en-US" sz="1800" u="none" strike="noStrike" kern="1200" dirty="0">
                          <a:effectLst/>
                        </a:rPr>
                        <a:t>Lodge cleaning &amp; supplies</a:t>
                      </a:r>
                      <a:endParaRPr lang="en-US" sz="1800" b="0" i="0" u="none" strike="noStrike" kern="1200" dirty="0">
                        <a:solidFill>
                          <a:srgbClr val="000000"/>
                        </a:solidFill>
                        <a:effectLst/>
                        <a:latin typeface="Arial"/>
                        <a:ea typeface="+mn-ea"/>
                        <a:cs typeface="+mn-cs"/>
                      </a:endParaRP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$200.00</a:t>
                      </a: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$0.00</a:t>
                      </a: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$200.00 </a:t>
                      </a:r>
                    </a:p>
                  </a:txBody>
                  <a:tcPr marL="4787" marR="4787" marT="4787" marB="0" anchor="ctr"/>
                </a:tc>
                <a:extLst>
                  <a:ext uri="{0D108BD9-81ED-4DB2-BD59-A6C34878D82A}">
                    <a16:rowId xmlns:a16="http://schemas.microsoft.com/office/drawing/2014/main" val="10001"/>
                  </a:ext>
                </a:extLst>
              </a:tr>
              <a:tr h="828169">
                <a:tc>
                  <a:txBody>
                    <a:bodyPr/>
                    <a:lstStyle/>
                    <a:p>
                      <a:pPr marL="0" algn="l" defTabSz="914400" rtl="0" eaLnBrk="1" fontAlgn="b" latinLnBrk="0" hangingPunct="1"/>
                      <a:r>
                        <a:rPr lang="en-US" sz="1800" u="none" strike="noStrike" kern="1200" dirty="0">
                          <a:effectLst/>
                        </a:rPr>
                        <a:t>General Repairs &amp; Maintenance</a:t>
                      </a:r>
                      <a:endParaRPr lang="en-US" sz="1800" b="0" i="0" u="none" strike="noStrike" kern="1200" dirty="0">
                        <a:solidFill>
                          <a:srgbClr val="000000"/>
                        </a:solidFill>
                        <a:effectLst/>
                        <a:latin typeface="Arial"/>
                        <a:ea typeface="+mn-ea"/>
                        <a:cs typeface="+mn-cs"/>
                      </a:endParaRP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$3,000.00 </a:t>
                      </a: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$390.45</a:t>
                      </a:r>
                    </a:p>
                  </a:txBody>
                  <a:tcPr marL="4787" marR="4787" marT="4787" marB="0" anchor="ctr"/>
                </a:tc>
                <a:tc>
                  <a:txBody>
                    <a:bodyPr/>
                    <a:lstStyle/>
                    <a:p>
                      <a:pPr marL="0" algn="ctr" defTabSz="914400" rtl="0" eaLnBrk="1" fontAlgn="b" latinLnBrk="0" hangingPunct="1"/>
                      <a:r>
                        <a:rPr lang="en-US" sz="2800" b="1" i="0" u="none" strike="noStrike" kern="1200" dirty="0">
                          <a:solidFill>
                            <a:srgbClr val="000000"/>
                          </a:solidFill>
                          <a:effectLst/>
                          <a:latin typeface="+mn-lt"/>
                          <a:ea typeface="+mn-ea"/>
                          <a:cs typeface="+mn-cs"/>
                        </a:rPr>
                        <a:t>$2,609.56</a:t>
                      </a:r>
                    </a:p>
                  </a:txBody>
                  <a:tcPr marL="4787" marR="4787" marT="4787" marB="0" anchor="ctr"/>
                </a:tc>
                <a:extLst>
                  <a:ext uri="{0D108BD9-81ED-4DB2-BD59-A6C34878D82A}">
                    <a16:rowId xmlns:a16="http://schemas.microsoft.com/office/drawing/2014/main" val="10002"/>
                  </a:ext>
                </a:extLst>
              </a:tr>
              <a:tr h="847152">
                <a:tc>
                  <a:txBody>
                    <a:bodyPr/>
                    <a:lstStyle/>
                    <a:p>
                      <a:pPr algn="l" fontAlgn="ctr"/>
                      <a:r>
                        <a:rPr lang="en-US" sz="1800" b="1" i="0" u="none" strike="noStrike" dirty="0">
                          <a:solidFill>
                            <a:srgbClr val="000000"/>
                          </a:solidFill>
                          <a:effectLst/>
                          <a:latin typeface="Arial"/>
                        </a:rPr>
                        <a:t>New Swing Set for Beach</a:t>
                      </a:r>
                    </a:p>
                  </a:txBody>
                  <a:tcPr marL="4787" marR="4787" marT="4787" marB="0" anchor="ctr"/>
                </a:tc>
                <a:tc>
                  <a:txBody>
                    <a:bodyPr/>
                    <a:lstStyle/>
                    <a:p>
                      <a:pPr algn="ctr" rtl="0" fontAlgn="ctr"/>
                      <a:r>
                        <a:rPr lang="en-US" sz="2800" b="1" i="0" u="none" strike="noStrike" kern="1200" dirty="0">
                          <a:solidFill>
                            <a:srgbClr val="000000"/>
                          </a:solidFill>
                          <a:effectLst/>
                          <a:latin typeface="+mn-lt"/>
                          <a:ea typeface="+mn-ea"/>
                          <a:cs typeface="+mn-cs"/>
                        </a:rPr>
                        <a:t>$5,350.00</a:t>
                      </a:r>
                    </a:p>
                  </a:txBody>
                  <a:tcPr marL="4787" marR="4787" marT="4787" marB="0" anchor="ctr"/>
                </a:tc>
                <a:tc>
                  <a:txBody>
                    <a:bodyPr/>
                    <a:lstStyle/>
                    <a:p>
                      <a:pPr algn="ctr" rtl="0" fontAlgn="ctr"/>
                      <a:r>
                        <a:rPr lang="en-US" sz="2800" b="1" i="0" u="none" strike="noStrike" kern="1200" dirty="0">
                          <a:solidFill>
                            <a:srgbClr val="000000"/>
                          </a:solidFill>
                          <a:effectLst/>
                          <a:latin typeface="+mn-lt"/>
                          <a:ea typeface="+mn-ea"/>
                          <a:cs typeface="+mn-cs"/>
                        </a:rPr>
                        <a:t>$5,463.56</a:t>
                      </a: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($-113.56)</a:t>
                      </a:r>
                    </a:p>
                  </a:txBody>
                  <a:tcPr marL="4787" marR="4787" marT="4787" marB="0" anchor="ctr"/>
                </a:tc>
                <a:extLst>
                  <a:ext uri="{0D108BD9-81ED-4DB2-BD59-A6C34878D82A}">
                    <a16:rowId xmlns:a16="http://schemas.microsoft.com/office/drawing/2014/main" val="1379301271"/>
                  </a:ext>
                </a:extLst>
              </a:tr>
              <a:tr h="847152">
                <a:tc>
                  <a:txBody>
                    <a:bodyPr/>
                    <a:lstStyle/>
                    <a:p>
                      <a:pPr marL="0" algn="l" defTabSz="914400" rtl="0" eaLnBrk="1" fontAlgn="b" latinLnBrk="0" hangingPunct="1"/>
                      <a:r>
                        <a:rPr lang="en-US" sz="1800" u="none" strike="noStrike" kern="1200" dirty="0">
                          <a:effectLst/>
                        </a:rPr>
                        <a:t>Fuel / Supplies for Mowing, etc.</a:t>
                      </a:r>
                      <a:endParaRPr lang="en-US" sz="1800" b="0" i="0" u="none" strike="noStrike" kern="1200" dirty="0">
                        <a:solidFill>
                          <a:srgbClr val="000000"/>
                        </a:solidFill>
                        <a:effectLst/>
                        <a:latin typeface="Arial"/>
                        <a:ea typeface="+mn-ea"/>
                        <a:cs typeface="+mn-cs"/>
                      </a:endParaRP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$100.00 </a:t>
                      </a: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$134.60</a:t>
                      </a: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(-$34.60)</a:t>
                      </a:r>
                    </a:p>
                  </a:txBody>
                  <a:tcPr marL="4787" marR="4787" marT="4787" marB="0" anchor="ctr"/>
                </a:tc>
                <a:extLst>
                  <a:ext uri="{0D108BD9-81ED-4DB2-BD59-A6C34878D82A}">
                    <a16:rowId xmlns:a16="http://schemas.microsoft.com/office/drawing/2014/main" val="183032996"/>
                  </a:ext>
                </a:extLst>
              </a:tr>
              <a:tr h="847152">
                <a:tc>
                  <a:txBody>
                    <a:bodyPr/>
                    <a:lstStyle/>
                    <a:p>
                      <a:pPr algn="l" fontAlgn="ctr"/>
                      <a:r>
                        <a:rPr lang="en-US" sz="1800" u="none" strike="noStrike" dirty="0">
                          <a:effectLst/>
                        </a:rPr>
                        <a:t>TOT. MAINTENANCE &amp; IMPROVEMENTS</a:t>
                      </a:r>
                      <a:endParaRPr lang="en-US" sz="1800" b="1" i="0" u="none" strike="noStrike" dirty="0">
                        <a:solidFill>
                          <a:srgbClr val="000000"/>
                        </a:solidFill>
                        <a:effectLst/>
                        <a:latin typeface="Arial"/>
                      </a:endParaRPr>
                    </a:p>
                  </a:txBody>
                  <a:tcPr marL="4787" marR="4787" marT="4787" marB="0" anchor="ctr"/>
                </a:tc>
                <a:tc>
                  <a:txBody>
                    <a:bodyPr/>
                    <a:lstStyle/>
                    <a:p>
                      <a:pPr algn="ctr" rtl="0" fontAlgn="ctr"/>
                      <a:r>
                        <a:rPr lang="en-US" sz="2800" b="1" i="0" u="none" strike="noStrike" kern="1200" dirty="0">
                          <a:solidFill>
                            <a:srgbClr val="000000"/>
                          </a:solidFill>
                          <a:effectLst/>
                          <a:latin typeface="+mn-lt"/>
                          <a:ea typeface="+mn-ea"/>
                          <a:cs typeface="+mn-cs"/>
                        </a:rPr>
                        <a:t>$8,650.00</a:t>
                      </a:r>
                    </a:p>
                  </a:txBody>
                  <a:tcPr marL="4787" marR="4787" marT="4787" marB="0" anchor="ctr"/>
                </a:tc>
                <a:tc>
                  <a:txBody>
                    <a:bodyPr/>
                    <a:lstStyle/>
                    <a:p>
                      <a:pPr algn="ctr" rtl="0" fontAlgn="ctr"/>
                      <a:r>
                        <a:rPr lang="en-US" sz="2800" b="1" i="0" u="none" strike="noStrike" kern="1200" dirty="0">
                          <a:solidFill>
                            <a:srgbClr val="000000"/>
                          </a:solidFill>
                          <a:effectLst/>
                          <a:latin typeface="+mn-lt"/>
                          <a:ea typeface="+mn-ea"/>
                          <a:cs typeface="+mn-cs"/>
                        </a:rPr>
                        <a:t>$5,988.61</a:t>
                      </a:r>
                    </a:p>
                  </a:txBody>
                  <a:tcPr marL="4787" marR="4787" marT="4787" marB="0" anchor="ctr"/>
                </a:tc>
                <a:tc>
                  <a:txBody>
                    <a:bodyPr/>
                    <a:lstStyle/>
                    <a:p>
                      <a:pPr algn="ctr" rtl="0" fontAlgn="b"/>
                      <a:r>
                        <a:rPr lang="en-US" sz="2800" b="1" i="0" u="none" strike="noStrike" kern="1200" dirty="0">
                          <a:solidFill>
                            <a:srgbClr val="000000"/>
                          </a:solidFill>
                          <a:effectLst/>
                          <a:latin typeface="+mn-lt"/>
                          <a:ea typeface="+mn-ea"/>
                          <a:cs typeface="+mn-cs"/>
                        </a:rPr>
                        <a:t>$2,661.39</a:t>
                      </a:r>
                    </a:p>
                  </a:txBody>
                  <a:tcPr marL="4787" marR="4787" marT="4787" marB="0" anchor="ctr"/>
                </a:tc>
                <a:extLst>
                  <a:ext uri="{0D108BD9-81ED-4DB2-BD59-A6C34878D82A}">
                    <a16:rowId xmlns:a16="http://schemas.microsoft.com/office/drawing/2014/main" val="2856435170"/>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792162"/>
          </a:xfrm>
        </p:spPr>
        <p:txBody>
          <a:bodyPr/>
          <a:lstStyle/>
          <a:p>
            <a:pPr eaLnBrk="1" hangingPunct="1"/>
            <a:r>
              <a:rPr lang="en-US" altLang="en-US" dirty="0"/>
              <a:t> FY 2024 INCOME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0910391"/>
              </p:ext>
            </p:extLst>
          </p:nvPr>
        </p:nvGraphicFramePr>
        <p:xfrm>
          <a:off x="76200" y="1143000"/>
          <a:ext cx="8991600" cy="5562601"/>
        </p:xfrm>
        <a:graphic>
          <a:graphicData uri="http://schemas.openxmlformats.org/drawingml/2006/table">
            <a:tbl>
              <a:tblPr firstRow="1" bandRow="1">
                <a:tableStyleId>{C7B018BB-80A7-4F77-B60F-C8B233D01FF8}</a:tableStyleId>
              </a:tblPr>
              <a:tblGrid>
                <a:gridCol w="3502293">
                  <a:extLst>
                    <a:ext uri="{9D8B030D-6E8A-4147-A177-3AD203B41FA5}">
                      <a16:colId xmlns:a16="http://schemas.microsoft.com/office/drawing/2014/main" val="20000"/>
                    </a:ext>
                  </a:extLst>
                </a:gridCol>
                <a:gridCol w="1829769">
                  <a:extLst>
                    <a:ext uri="{9D8B030D-6E8A-4147-A177-3AD203B41FA5}">
                      <a16:colId xmlns:a16="http://schemas.microsoft.com/office/drawing/2014/main" val="20001"/>
                    </a:ext>
                  </a:extLst>
                </a:gridCol>
                <a:gridCol w="1829769">
                  <a:extLst>
                    <a:ext uri="{9D8B030D-6E8A-4147-A177-3AD203B41FA5}">
                      <a16:colId xmlns:a16="http://schemas.microsoft.com/office/drawing/2014/main" val="20002"/>
                    </a:ext>
                  </a:extLst>
                </a:gridCol>
                <a:gridCol w="1829769">
                  <a:extLst>
                    <a:ext uri="{9D8B030D-6E8A-4147-A177-3AD203B41FA5}">
                      <a16:colId xmlns:a16="http://schemas.microsoft.com/office/drawing/2014/main" val="20003"/>
                    </a:ext>
                  </a:extLst>
                </a:gridCol>
              </a:tblGrid>
              <a:tr h="982243">
                <a:tc>
                  <a:txBody>
                    <a:bodyPr/>
                    <a:lstStyle/>
                    <a:p>
                      <a:pPr algn="l" fontAlgn="b"/>
                      <a:r>
                        <a:rPr lang="en-US" sz="2000" u="none" strike="noStrike" dirty="0">
                          <a:effectLst/>
                        </a:rPr>
                        <a:t> INCOME</a:t>
                      </a:r>
                      <a:endParaRPr lang="en-US" sz="2000" b="1" i="0" u="none" strike="noStrike" dirty="0">
                        <a:solidFill>
                          <a:srgbClr val="000000"/>
                        </a:solidFill>
                        <a:effectLst/>
                        <a:latin typeface="+mn-lt"/>
                      </a:endParaRPr>
                    </a:p>
                  </a:txBody>
                  <a:tcPr marL="4787" marR="4787" marT="4787" marB="0" anchor="ctr"/>
                </a:tc>
                <a:tc>
                  <a:txBody>
                    <a:bodyPr/>
                    <a:lstStyle/>
                    <a:p>
                      <a:pPr algn="ctr" fontAlgn="b"/>
                      <a:r>
                        <a:rPr lang="en-US" sz="2000" u="none" strike="noStrike" dirty="0">
                          <a:effectLst/>
                        </a:rPr>
                        <a:t>PLAN</a:t>
                      </a:r>
                      <a:endParaRPr lang="en-US" sz="2000" b="1" i="0" u="none" strike="noStrike" dirty="0">
                        <a:solidFill>
                          <a:srgbClr val="000000"/>
                        </a:solidFill>
                        <a:effectLst/>
                        <a:latin typeface="+mn-lt"/>
                      </a:endParaRPr>
                    </a:p>
                  </a:txBody>
                  <a:tcPr marL="4787" marR="4787" marT="4787" marB="0" anchor="ctr"/>
                </a:tc>
                <a:tc>
                  <a:txBody>
                    <a:bodyPr/>
                    <a:lstStyle/>
                    <a:p>
                      <a:pPr algn="ctr" fontAlgn="b"/>
                      <a:r>
                        <a:rPr lang="en-US" sz="2000" u="none" strike="noStrike" dirty="0">
                          <a:effectLst/>
                        </a:rPr>
                        <a:t>ACTUAL YTD</a:t>
                      </a:r>
                      <a:endParaRPr lang="en-US" sz="2000" b="1" i="0" u="none" strike="noStrike" dirty="0">
                        <a:solidFill>
                          <a:srgbClr val="000000"/>
                        </a:solidFill>
                        <a:effectLst/>
                        <a:latin typeface="+mn-lt"/>
                      </a:endParaRPr>
                    </a:p>
                  </a:txBody>
                  <a:tcPr marL="4787" marR="4787" marT="4787" marB="0" anchor="ctr"/>
                </a:tc>
                <a:tc>
                  <a:txBody>
                    <a:bodyPr/>
                    <a:lstStyle/>
                    <a:p>
                      <a:pPr algn="ctr" fontAlgn="b"/>
                      <a:r>
                        <a:rPr lang="en-US" sz="2000" u="none" strike="noStrike" dirty="0">
                          <a:effectLst/>
                        </a:rPr>
                        <a:t>VARIANCE</a:t>
                      </a:r>
                      <a:endParaRPr lang="en-US" sz="2000" b="1" i="0" u="none" strike="noStrike" dirty="0">
                        <a:solidFill>
                          <a:srgbClr val="000000"/>
                        </a:solidFill>
                        <a:effectLst/>
                        <a:latin typeface="+mn-lt"/>
                      </a:endParaRPr>
                    </a:p>
                  </a:txBody>
                  <a:tcPr marL="4787" marR="4787" marT="4787" marB="0" anchor="ctr"/>
                </a:tc>
                <a:extLst>
                  <a:ext uri="{0D108BD9-81ED-4DB2-BD59-A6C34878D82A}">
                    <a16:rowId xmlns:a16="http://schemas.microsoft.com/office/drawing/2014/main" val="10000"/>
                  </a:ext>
                </a:extLst>
              </a:tr>
              <a:tr h="891732">
                <a:tc>
                  <a:txBody>
                    <a:bodyPr/>
                    <a:lstStyle/>
                    <a:p>
                      <a:pPr algn="l" fontAlgn="b"/>
                      <a:r>
                        <a:rPr lang="en-US" sz="1800" u="none" strike="noStrike" dirty="0">
                          <a:effectLst/>
                        </a:rPr>
                        <a:t>FY 2024 Maint. Fees </a:t>
                      </a:r>
                    </a:p>
                    <a:p>
                      <a:pPr algn="l" fontAlgn="b"/>
                      <a:r>
                        <a:rPr lang="en-US" sz="1800" u="none" strike="noStrike" dirty="0">
                          <a:effectLst/>
                        </a:rPr>
                        <a:t>(Plan: 185 x $200)</a:t>
                      </a:r>
                      <a:endParaRPr lang="en-US" sz="1800" b="0" i="0" u="none" strike="noStrike" dirty="0">
                        <a:solidFill>
                          <a:srgbClr val="000000"/>
                        </a:solidFill>
                        <a:effectLst/>
                        <a:latin typeface="Arial"/>
                      </a:endParaRPr>
                    </a:p>
                  </a:txBody>
                  <a:tcPr marL="4787" marR="4787" marT="4787" marB="0" anchor="ctr"/>
                </a:tc>
                <a:tc>
                  <a:txBody>
                    <a:bodyPr/>
                    <a:lstStyle/>
                    <a:p>
                      <a:pPr marL="0" algn="r" defTabSz="914400" rtl="0" eaLnBrk="1" fontAlgn="b" latinLnBrk="0" hangingPunct="1"/>
                      <a:r>
                        <a:rPr lang="en-US" sz="2400" b="1" u="none" strike="noStrike" kern="1200" dirty="0">
                          <a:solidFill>
                            <a:srgbClr val="000000"/>
                          </a:solidFill>
                          <a:effectLst/>
                        </a:rPr>
                        <a:t>$37,000.00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u="none" strike="noStrike" kern="1200" dirty="0">
                          <a:solidFill>
                            <a:srgbClr val="000000"/>
                          </a:solidFill>
                          <a:effectLst/>
                        </a:rPr>
                        <a:t>$21,111.00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i="0" u="none" strike="noStrike" kern="1200" dirty="0">
                          <a:solidFill>
                            <a:srgbClr val="000000"/>
                          </a:solidFill>
                          <a:effectLst/>
                          <a:latin typeface="+mn-lt"/>
                          <a:ea typeface="+mn-ea"/>
                          <a:cs typeface="+mn-cs"/>
                        </a:rPr>
                        <a:t>($15,889.00)</a:t>
                      </a:r>
                    </a:p>
                  </a:txBody>
                  <a:tcPr marL="4763" marR="4763" marT="4763" marB="0" anchor="ctr"/>
                </a:tc>
                <a:extLst>
                  <a:ext uri="{0D108BD9-81ED-4DB2-BD59-A6C34878D82A}">
                    <a16:rowId xmlns:a16="http://schemas.microsoft.com/office/drawing/2014/main" val="10001"/>
                  </a:ext>
                </a:extLst>
              </a:tr>
              <a:tr h="491121">
                <a:tc>
                  <a:txBody>
                    <a:bodyPr/>
                    <a:lstStyle/>
                    <a:p>
                      <a:pPr algn="l" fontAlgn="b"/>
                      <a:r>
                        <a:rPr lang="en-US" sz="1800" u="none" strike="noStrike" dirty="0">
                          <a:effectLst/>
                        </a:rPr>
                        <a:t>Past Due Maint Fees / Interest</a:t>
                      </a:r>
                      <a:endParaRPr lang="en-US" sz="1800" b="0" i="0" u="none" strike="noStrike" dirty="0">
                        <a:solidFill>
                          <a:srgbClr val="000000"/>
                        </a:solidFill>
                        <a:effectLst/>
                        <a:latin typeface="Arial"/>
                      </a:endParaRPr>
                    </a:p>
                  </a:txBody>
                  <a:tcPr marL="4787" marR="4787" marT="4787" marB="0" anchor="ctr"/>
                </a:tc>
                <a:tc>
                  <a:txBody>
                    <a:bodyPr/>
                    <a:lstStyle/>
                    <a:p>
                      <a:pPr marL="0" algn="r" defTabSz="914400" rtl="0" eaLnBrk="1" fontAlgn="b" latinLnBrk="0" hangingPunct="1"/>
                      <a:r>
                        <a:rPr lang="en-US" sz="2400" b="1" u="none" strike="noStrike" kern="1200" dirty="0">
                          <a:solidFill>
                            <a:srgbClr val="000000"/>
                          </a:solidFill>
                          <a:effectLst/>
                        </a:rPr>
                        <a:t>$63,000.00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u="none" strike="noStrike" kern="1200" dirty="0">
                          <a:solidFill>
                            <a:srgbClr val="000000"/>
                          </a:solidFill>
                          <a:effectLst/>
                        </a:rPr>
                        <a:t>$3,318.43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i="0" u="none" strike="noStrike" kern="1200" dirty="0">
                          <a:solidFill>
                            <a:srgbClr val="000000"/>
                          </a:solidFill>
                          <a:effectLst/>
                          <a:latin typeface="+mn-lt"/>
                          <a:ea typeface="+mn-ea"/>
                          <a:cs typeface="+mn-cs"/>
                        </a:rPr>
                        <a:t>($59,681.57)</a:t>
                      </a:r>
                    </a:p>
                  </a:txBody>
                  <a:tcPr marL="4763" marR="4763" marT="4763" marB="0" anchor="ctr"/>
                </a:tc>
                <a:extLst>
                  <a:ext uri="{0D108BD9-81ED-4DB2-BD59-A6C34878D82A}">
                    <a16:rowId xmlns:a16="http://schemas.microsoft.com/office/drawing/2014/main" val="10002"/>
                  </a:ext>
                </a:extLst>
              </a:tr>
              <a:tr h="491121">
                <a:tc>
                  <a:txBody>
                    <a:bodyPr/>
                    <a:lstStyle/>
                    <a:p>
                      <a:pPr algn="l" fontAlgn="b"/>
                      <a:r>
                        <a:rPr lang="en-US" sz="1800" u="none" strike="noStrike" dirty="0">
                          <a:effectLst/>
                        </a:rPr>
                        <a:t>Lodge Rentals</a:t>
                      </a:r>
                      <a:endParaRPr lang="en-US" sz="1800" b="0" i="0" u="none" strike="noStrike" dirty="0">
                        <a:solidFill>
                          <a:srgbClr val="000000"/>
                        </a:solidFill>
                        <a:effectLst/>
                        <a:latin typeface="Arial"/>
                      </a:endParaRPr>
                    </a:p>
                  </a:txBody>
                  <a:tcPr marL="4787" marR="4787" marT="4787" marB="0" anchor="ctr"/>
                </a:tc>
                <a:tc>
                  <a:txBody>
                    <a:bodyPr/>
                    <a:lstStyle/>
                    <a:p>
                      <a:pPr marL="0" algn="r" defTabSz="914400" rtl="0" eaLnBrk="1" fontAlgn="b" latinLnBrk="0" hangingPunct="1"/>
                      <a:r>
                        <a:rPr lang="en-US" sz="2400" b="1" u="none" strike="noStrike" kern="1200" dirty="0">
                          <a:solidFill>
                            <a:srgbClr val="000000"/>
                          </a:solidFill>
                          <a:effectLst/>
                        </a:rPr>
                        <a:t>$500.00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u="none" strike="noStrike" kern="1200" dirty="0">
                          <a:solidFill>
                            <a:srgbClr val="000000"/>
                          </a:solidFill>
                          <a:effectLst/>
                        </a:rPr>
                        <a:t>$900.00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i="0" u="none" strike="noStrike" kern="1200" dirty="0">
                          <a:solidFill>
                            <a:srgbClr val="000000"/>
                          </a:solidFill>
                          <a:effectLst/>
                          <a:latin typeface="+mn-lt"/>
                          <a:ea typeface="+mn-ea"/>
                          <a:cs typeface="+mn-cs"/>
                        </a:rPr>
                        <a:t>$400.00 </a:t>
                      </a:r>
                    </a:p>
                  </a:txBody>
                  <a:tcPr marL="4763" marR="4763" marT="4763" marB="0" anchor="ctr"/>
                </a:tc>
                <a:extLst>
                  <a:ext uri="{0D108BD9-81ED-4DB2-BD59-A6C34878D82A}">
                    <a16:rowId xmlns:a16="http://schemas.microsoft.com/office/drawing/2014/main" val="10003"/>
                  </a:ext>
                </a:extLst>
              </a:tr>
              <a:tr h="491121">
                <a:tc>
                  <a:txBody>
                    <a:bodyPr/>
                    <a:lstStyle/>
                    <a:p>
                      <a:pPr algn="l" fontAlgn="b"/>
                      <a:r>
                        <a:rPr lang="en-US" sz="1800" u="none" strike="noStrike" dirty="0">
                          <a:effectLst/>
                        </a:rPr>
                        <a:t>Interest (GFA Checking)</a:t>
                      </a:r>
                      <a:endParaRPr lang="en-US" sz="1800" b="0" i="0" u="none" strike="noStrike" dirty="0">
                        <a:solidFill>
                          <a:srgbClr val="000000"/>
                        </a:solidFill>
                        <a:effectLst/>
                        <a:latin typeface="Arial"/>
                      </a:endParaRPr>
                    </a:p>
                  </a:txBody>
                  <a:tcPr marL="4787" marR="4787" marT="4787" marB="0" anchor="ctr"/>
                </a:tc>
                <a:tc>
                  <a:txBody>
                    <a:bodyPr/>
                    <a:lstStyle/>
                    <a:p>
                      <a:pPr marL="0" algn="r" defTabSz="914400" rtl="0" eaLnBrk="1" fontAlgn="b" latinLnBrk="0" hangingPunct="1"/>
                      <a:r>
                        <a:rPr lang="en-US" sz="2400" b="1" u="none" strike="noStrike" kern="1200" dirty="0">
                          <a:solidFill>
                            <a:srgbClr val="000000"/>
                          </a:solidFill>
                          <a:effectLst/>
                        </a:rPr>
                        <a:t>$7.00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u="none" strike="noStrike" kern="1200" dirty="0">
                          <a:solidFill>
                            <a:srgbClr val="000000"/>
                          </a:solidFill>
                          <a:effectLst/>
                        </a:rPr>
                        <a:t>$2.32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i="0" u="none" strike="noStrike" kern="1200" dirty="0">
                          <a:solidFill>
                            <a:srgbClr val="000000"/>
                          </a:solidFill>
                          <a:effectLst/>
                          <a:latin typeface="+mn-lt"/>
                          <a:ea typeface="+mn-ea"/>
                          <a:cs typeface="+mn-cs"/>
                        </a:rPr>
                        <a:t>($4.68)</a:t>
                      </a:r>
                    </a:p>
                  </a:txBody>
                  <a:tcPr marL="4763" marR="4763" marT="4763" marB="0" anchor="ctr"/>
                </a:tc>
                <a:extLst>
                  <a:ext uri="{0D108BD9-81ED-4DB2-BD59-A6C34878D82A}">
                    <a16:rowId xmlns:a16="http://schemas.microsoft.com/office/drawing/2014/main" val="10004"/>
                  </a:ext>
                </a:extLst>
              </a:tr>
              <a:tr h="491121">
                <a:tc>
                  <a:txBody>
                    <a:bodyPr/>
                    <a:lstStyle/>
                    <a:p>
                      <a:pPr algn="l" fontAlgn="b"/>
                      <a:r>
                        <a:rPr lang="en-US" sz="1800" u="none" strike="noStrike" dirty="0">
                          <a:effectLst/>
                        </a:rPr>
                        <a:t>Interest (GFA Savings)</a:t>
                      </a:r>
                      <a:endParaRPr lang="en-US" sz="1800" b="0" i="0" u="none" strike="noStrike" dirty="0">
                        <a:solidFill>
                          <a:srgbClr val="000000"/>
                        </a:solidFill>
                        <a:effectLst/>
                        <a:latin typeface="Arial"/>
                      </a:endParaRPr>
                    </a:p>
                  </a:txBody>
                  <a:tcPr marL="4787" marR="4787" marT="4787" marB="0" anchor="ctr"/>
                </a:tc>
                <a:tc>
                  <a:txBody>
                    <a:bodyPr/>
                    <a:lstStyle/>
                    <a:p>
                      <a:pPr marL="0" algn="r" defTabSz="914400" rtl="0" eaLnBrk="1" fontAlgn="b" latinLnBrk="0" hangingPunct="1"/>
                      <a:r>
                        <a:rPr lang="en-US" sz="2400" b="1" u="none" strike="noStrike" kern="1200" dirty="0">
                          <a:solidFill>
                            <a:srgbClr val="000000"/>
                          </a:solidFill>
                          <a:effectLst/>
                        </a:rPr>
                        <a:t>$2.00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u="none" strike="noStrike" kern="1200" dirty="0">
                          <a:solidFill>
                            <a:srgbClr val="000000"/>
                          </a:solidFill>
                          <a:effectLst/>
                        </a:rPr>
                        <a:t>$3.48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i="0" u="none" strike="noStrike" kern="1200" dirty="0">
                          <a:solidFill>
                            <a:srgbClr val="000000"/>
                          </a:solidFill>
                          <a:effectLst/>
                          <a:latin typeface="+mn-lt"/>
                          <a:ea typeface="+mn-ea"/>
                          <a:cs typeface="+mn-cs"/>
                        </a:rPr>
                        <a:t>$1.48 </a:t>
                      </a:r>
                    </a:p>
                  </a:txBody>
                  <a:tcPr marL="4763" marR="4763" marT="4763" marB="0" anchor="ctr"/>
                </a:tc>
                <a:extLst>
                  <a:ext uri="{0D108BD9-81ED-4DB2-BD59-A6C34878D82A}">
                    <a16:rowId xmlns:a16="http://schemas.microsoft.com/office/drawing/2014/main" val="10005"/>
                  </a:ext>
                </a:extLst>
              </a:tr>
              <a:tr h="491121">
                <a:tc>
                  <a:txBody>
                    <a:bodyPr/>
                    <a:lstStyle/>
                    <a:p>
                      <a:pPr algn="l" fontAlgn="b"/>
                      <a:r>
                        <a:rPr lang="en-US" sz="1800" u="none" strike="noStrike" dirty="0">
                          <a:effectLst/>
                        </a:rPr>
                        <a:t>Dock Fees</a:t>
                      </a:r>
                      <a:endParaRPr lang="en-US" sz="1800" b="0" i="0" u="none" strike="noStrike" dirty="0">
                        <a:solidFill>
                          <a:srgbClr val="000000"/>
                        </a:solidFill>
                        <a:effectLst/>
                        <a:latin typeface="Arial"/>
                      </a:endParaRPr>
                    </a:p>
                  </a:txBody>
                  <a:tcPr marL="4787" marR="4787" marT="4787" marB="0" anchor="ctr"/>
                </a:tc>
                <a:tc>
                  <a:txBody>
                    <a:bodyPr/>
                    <a:lstStyle/>
                    <a:p>
                      <a:pPr marL="0" algn="r" defTabSz="914400" rtl="0" eaLnBrk="1" fontAlgn="b" latinLnBrk="0" hangingPunct="1"/>
                      <a:r>
                        <a:rPr lang="en-US" sz="2400" b="1" u="none" strike="noStrike" kern="1200" dirty="0">
                          <a:solidFill>
                            <a:srgbClr val="000000"/>
                          </a:solidFill>
                          <a:effectLst/>
                        </a:rPr>
                        <a:t>$150.00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u="none" strike="noStrike" kern="1200" dirty="0">
                          <a:solidFill>
                            <a:srgbClr val="000000"/>
                          </a:solidFill>
                          <a:effectLst/>
                        </a:rPr>
                        <a:t>$200.00</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i="0" u="none" strike="noStrike" kern="1200" dirty="0">
                          <a:solidFill>
                            <a:srgbClr val="000000"/>
                          </a:solidFill>
                          <a:effectLst/>
                          <a:latin typeface="+mn-lt"/>
                          <a:ea typeface="+mn-ea"/>
                          <a:cs typeface="+mn-cs"/>
                        </a:rPr>
                        <a:t>$50.00</a:t>
                      </a:r>
                    </a:p>
                  </a:txBody>
                  <a:tcPr marL="4763" marR="4763" marT="4763" marB="0" anchor="ctr"/>
                </a:tc>
                <a:extLst>
                  <a:ext uri="{0D108BD9-81ED-4DB2-BD59-A6C34878D82A}">
                    <a16:rowId xmlns:a16="http://schemas.microsoft.com/office/drawing/2014/main" val="10007"/>
                  </a:ext>
                </a:extLst>
              </a:tr>
              <a:tr h="741900">
                <a:tc>
                  <a:txBody>
                    <a:bodyPr/>
                    <a:lstStyle/>
                    <a:p>
                      <a:pPr algn="l" fontAlgn="b"/>
                      <a:r>
                        <a:rPr lang="en-US" sz="1800" u="none" strike="noStrike" dirty="0">
                          <a:effectLst/>
                        </a:rPr>
                        <a:t>Other – T-shirt and United service Reimbursement / Refund</a:t>
                      </a:r>
                      <a:endParaRPr lang="en-US" sz="1800" b="0" i="0" u="none" strike="noStrike" dirty="0">
                        <a:solidFill>
                          <a:srgbClr val="000000"/>
                        </a:solidFill>
                        <a:effectLst/>
                        <a:latin typeface="+mn-lt"/>
                      </a:endParaRPr>
                    </a:p>
                  </a:txBody>
                  <a:tcPr marL="4787" marR="4787" marT="4787" marB="0" anchor="ctr"/>
                </a:tc>
                <a:tc>
                  <a:txBody>
                    <a:bodyPr/>
                    <a:lstStyle/>
                    <a:p>
                      <a:pPr marL="0" algn="r" defTabSz="914400" rtl="0" eaLnBrk="1" fontAlgn="b" latinLnBrk="0" hangingPunct="1"/>
                      <a:r>
                        <a:rPr lang="en-US" sz="2400" b="1" u="none" strike="noStrike" kern="1200" dirty="0">
                          <a:solidFill>
                            <a:srgbClr val="000000"/>
                          </a:solidFill>
                          <a:effectLst/>
                        </a:rPr>
                        <a:t>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u="none" strike="noStrike" kern="1200" dirty="0">
                          <a:solidFill>
                            <a:srgbClr val="000000"/>
                          </a:solidFill>
                          <a:effectLst/>
                        </a:rPr>
                        <a:t>477.26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i="0" u="none" strike="noStrike" kern="1200" dirty="0">
                          <a:solidFill>
                            <a:srgbClr val="000000"/>
                          </a:solidFill>
                          <a:effectLst/>
                          <a:latin typeface="+mn-lt"/>
                          <a:ea typeface="+mn-ea"/>
                          <a:cs typeface="+mn-cs"/>
                        </a:rPr>
                        <a:t>$477.26</a:t>
                      </a:r>
                    </a:p>
                  </a:txBody>
                  <a:tcPr marL="4763" marR="4763" marT="4763" marB="0" anchor="ctr"/>
                </a:tc>
                <a:extLst>
                  <a:ext uri="{0D108BD9-81ED-4DB2-BD59-A6C34878D82A}">
                    <a16:rowId xmlns:a16="http://schemas.microsoft.com/office/drawing/2014/main" val="10008"/>
                  </a:ext>
                </a:extLst>
              </a:tr>
              <a:tr h="491121">
                <a:tc>
                  <a:txBody>
                    <a:bodyPr/>
                    <a:lstStyle/>
                    <a:p>
                      <a:pPr algn="l" fontAlgn="b"/>
                      <a:r>
                        <a:rPr lang="en-US" sz="1800" u="none" strike="noStrike" dirty="0">
                          <a:effectLst/>
                        </a:rPr>
                        <a:t>TOTAL INCOME  </a:t>
                      </a:r>
                      <a:endParaRPr lang="en-US" sz="1800" b="1" i="0" u="none" strike="noStrike" dirty="0">
                        <a:solidFill>
                          <a:srgbClr val="000000"/>
                        </a:solidFill>
                        <a:effectLst/>
                        <a:latin typeface="Arial"/>
                      </a:endParaRPr>
                    </a:p>
                  </a:txBody>
                  <a:tcPr marL="4787" marR="4787" marT="4787" marB="0" anchor="ctr"/>
                </a:tc>
                <a:tc>
                  <a:txBody>
                    <a:bodyPr/>
                    <a:lstStyle/>
                    <a:p>
                      <a:pPr marL="0" algn="r" defTabSz="914400" rtl="0" eaLnBrk="1" fontAlgn="b" latinLnBrk="0" hangingPunct="1"/>
                      <a:r>
                        <a:rPr lang="en-US" sz="2400" b="1" u="none" strike="noStrike" kern="1200" dirty="0">
                          <a:solidFill>
                            <a:srgbClr val="000000"/>
                          </a:solidFill>
                          <a:effectLst/>
                        </a:rPr>
                        <a:t>$100,659.00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u="none" strike="noStrike" kern="1200" dirty="0">
                          <a:solidFill>
                            <a:srgbClr val="000000"/>
                          </a:solidFill>
                          <a:effectLst/>
                        </a:rPr>
                        <a:t>$26,012.49 </a:t>
                      </a:r>
                      <a:endParaRPr lang="en-US" sz="2400" b="1" i="0" u="none" strike="noStrike" kern="1200" dirty="0">
                        <a:solidFill>
                          <a:srgbClr val="000000"/>
                        </a:solidFill>
                        <a:effectLst/>
                        <a:latin typeface="+mn-lt"/>
                        <a:ea typeface="+mn-ea"/>
                        <a:cs typeface="+mn-cs"/>
                      </a:endParaRPr>
                    </a:p>
                  </a:txBody>
                  <a:tcPr marL="4763" marR="4763" marT="4763" marB="0" anchor="ctr"/>
                </a:tc>
                <a:tc>
                  <a:txBody>
                    <a:bodyPr/>
                    <a:lstStyle/>
                    <a:p>
                      <a:pPr marL="0" algn="r" defTabSz="914400" rtl="0" eaLnBrk="1" fontAlgn="b" latinLnBrk="0" hangingPunct="1"/>
                      <a:r>
                        <a:rPr lang="en-US" sz="2400" b="1" i="0" u="none" strike="noStrike" kern="1200" dirty="0">
                          <a:solidFill>
                            <a:srgbClr val="000000"/>
                          </a:solidFill>
                          <a:effectLst/>
                          <a:latin typeface="+mn-lt"/>
                          <a:ea typeface="+mn-ea"/>
                          <a:cs typeface="+mn-cs"/>
                        </a:rPr>
                        <a:t>($74,646.51)</a:t>
                      </a:r>
                    </a:p>
                  </a:txBody>
                  <a:tcPr marL="4763" marR="4763" marT="4763" marB="0" anchor="ct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a:t>Operating Budget</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945002407"/>
              </p:ext>
            </p:extLst>
          </p:nvPr>
        </p:nvGraphicFramePr>
        <p:xfrm>
          <a:off x="152400" y="1219200"/>
          <a:ext cx="88392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64"/>
          <p:cNvSpPr>
            <a:spLocks noGrp="1"/>
          </p:cNvSpPr>
          <p:nvPr>
            <p:ph type="title"/>
          </p:nvPr>
        </p:nvSpPr>
        <p:spPr/>
        <p:txBody>
          <a:bodyPr/>
          <a:lstStyle/>
          <a:p>
            <a:pPr defTabSz="685800" eaLnBrk="1" hangingPunct="1"/>
            <a:r>
              <a:rPr lang="en-US" altLang="en-US" sz="8000" dirty="0"/>
              <a:t>Thanks Volunteers!</a:t>
            </a:r>
          </a:p>
        </p:txBody>
      </p:sp>
      <p:sp>
        <p:nvSpPr>
          <p:cNvPr id="65" name="Shape 65"/>
          <p:cNvSpPr>
            <a:spLocks noGrp="1"/>
          </p:cNvSpPr>
          <p:nvPr>
            <p:ph idx="1"/>
          </p:nvPr>
        </p:nvSpPr>
        <p:spPr>
          <a:xfrm>
            <a:off x="533400" y="1981200"/>
            <a:ext cx="8382000" cy="4495800"/>
          </a:xfrm>
        </p:spPr>
        <p:txBody>
          <a:bodyPr rtlCol="0">
            <a:normAutofit/>
          </a:bodyPr>
          <a:lstStyle/>
          <a:p>
            <a:pPr marL="0" indent="0" defTabSz="704087" eaLnBrk="1" fontAlgn="auto" hangingPunct="1">
              <a:spcBef>
                <a:spcPts val="500"/>
              </a:spcBef>
              <a:spcAft>
                <a:spcPts val="0"/>
              </a:spcAft>
              <a:buFont typeface="Arial" pitchFamily="34" charset="0"/>
              <a:buNone/>
              <a:defRPr sz="1800"/>
            </a:pPr>
            <a:r>
              <a:rPr lang="en-US" sz="4800" dirty="0">
                <a:latin typeface="+mj-lt"/>
              </a:rPr>
              <a:t>Thank you to all of our neighbors who have volunteered to help PPOA throughout the year. It’s your neighborhood, and you help keep it running!</a:t>
            </a:r>
            <a:endParaRPr sz="4800" dirty="0">
              <a:latin typeface="+mj-lt"/>
            </a:endParaRPr>
          </a:p>
        </p:txBody>
      </p:sp>
    </p:spTree>
    <p:extLst>
      <p:ext uri="{BB962C8B-B14F-4D97-AF65-F5344CB8AC3E}">
        <p14:creationId xmlns:p14="http://schemas.microsoft.com/office/powerpoint/2010/main" val="1863044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4000" dirty="0"/>
              <a:t>What PPOA Volunteers Accomplished</a:t>
            </a:r>
          </a:p>
        </p:txBody>
      </p:sp>
      <p:sp>
        <p:nvSpPr>
          <p:cNvPr id="3" name="Content Placeholder 2"/>
          <p:cNvSpPr>
            <a:spLocks noGrp="1"/>
          </p:cNvSpPr>
          <p:nvPr>
            <p:ph sz="half" idx="2"/>
          </p:nvPr>
        </p:nvSpPr>
        <p:spPr>
          <a:xfrm>
            <a:off x="457199" y="914400"/>
            <a:ext cx="4038601" cy="5029200"/>
          </a:xfrm>
        </p:spPr>
        <p:txBody>
          <a:bodyPr/>
          <a:lstStyle/>
          <a:p>
            <a:r>
              <a:rPr lang="en-US" sz="2000" dirty="0"/>
              <a:t>New Swing set</a:t>
            </a:r>
          </a:p>
          <a:p>
            <a:r>
              <a:rPr lang="en-US" sz="2000" dirty="0"/>
              <a:t>Two clean-ups plus a lot of work on trails restoration outside of the cleanup</a:t>
            </a:r>
          </a:p>
          <a:p>
            <a:r>
              <a:rPr lang="en-US" sz="2000" dirty="0"/>
              <a:t>Boats on the beach are monitored to make sure they are locked.</a:t>
            </a:r>
          </a:p>
          <a:p>
            <a:r>
              <a:rPr lang="en-US" sz="2000" dirty="0"/>
              <a:t>Beach water testing</a:t>
            </a:r>
          </a:p>
          <a:p>
            <a:r>
              <a:rPr lang="en-US" sz="2000" dirty="0"/>
              <a:t>Friendship Fireplaces</a:t>
            </a:r>
          </a:p>
          <a:p>
            <a:r>
              <a:rPr lang="en-US" sz="2000" dirty="0"/>
              <a:t>Announcements posted to ppoa.info and Facebook</a:t>
            </a:r>
          </a:p>
          <a:p>
            <a:r>
              <a:rPr lang="en-US" sz="2000" dirty="0"/>
              <a:t>Painted lodge and sheds</a:t>
            </a:r>
          </a:p>
          <a:p>
            <a:r>
              <a:rPr lang="en-US" sz="2000" dirty="0"/>
              <a:t>Map of trails with GPS accessed by QR code</a:t>
            </a:r>
          </a:p>
          <a:p>
            <a:r>
              <a:rPr lang="en-US" sz="2000" dirty="0"/>
              <a:t>Both dams checked and cleaned weekly</a:t>
            </a:r>
          </a:p>
        </p:txBody>
      </p:sp>
      <p:sp>
        <p:nvSpPr>
          <p:cNvPr id="7" name="Content Placeholder 6"/>
          <p:cNvSpPr>
            <a:spLocks noGrp="1"/>
          </p:cNvSpPr>
          <p:nvPr>
            <p:ph sz="quarter" idx="4"/>
          </p:nvPr>
        </p:nvSpPr>
        <p:spPr>
          <a:xfrm>
            <a:off x="4419600" y="914400"/>
            <a:ext cx="4270375" cy="4876800"/>
          </a:xfrm>
        </p:spPr>
        <p:txBody>
          <a:bodyPr/>
          <a:lstStyle/>
          <a:p>
            <a:r>
              <a:rPr lang="en-US" sz="2000" dirty="0"/>
              <a:t>Sent out annual letter and billing</a:t>
            </a:r>
          </a:p>
          <a:p>
            <a:r>
              <a:rPr lang="en-US" sz="2000" dirty="0"/>
              <a:t>Sledding hill cleared</a:t>
            </a:r>
          </a:p>
          <a:p>
            <a:r>
              <a:rPr lang="en-US" sz="2000" dirty="0"/>
              <a:t>Grass mowed</a:t>
            </a:r>
          </a:p>
          <a:p>
            <a:r>
              <a:rPr lang="en-US" sz="2000" dirty="0"/>
              <a:t>Goose abatement</a:t>
            </a:r>
          </a:p>
          <a:p>
            <a:r>
              <a:rPr lang="en-US" sz="2000" dirty="0"/>
              <a:t>Lodge rental coordination</a:t>
            </a:r>
          </a:p>
          <a:p>
            <a:r>
              <a:rPr lang="en-US" sz="2000" dirty="0"/>
              <a:t>Welcome kits to new neighbors</a:t>
            </a:r>
          </a:p>
          <a:p>
            <a:r>
              <a:rPr lang="en-US" sz="2000" dirty="0"/>
              <a:t>Festive and informative signs on the street</a:t>
            </a:r>
          </a:p>
          <a:p>
            <a:r>
              <a:rPr lang="en-US" sz="2000" dirty="0"/>
              <a:t>Flower arrangements for the lodge window boxes</a:t>
            </a:r>
          </a:p>
          <a:p>
            <a:r>
              <a:rPr lang="en-US" sz="2000" dirty="0"/>
              <a:t>Monthly meetings in person and zoom</a:t>
            </a:r>
          </a:p>
          <a:p>
            <a:r>
              <a:rPr lang="en-US" sz="2000" dirty="0"/>
              <a:t>New picnic bench at beach</a:t>
            </a:r>
          </a:p>
          <a:p>
            <a:r>
              <a:rPr lang="en-US" sz="2000" dirty="0"/>
              <a:t>Pond maintenance efforts</a:t>
            </a:r>
          </a:p>
        </p:txBody>
      </p:sp>
      <p:sp>
        <p:nvSpPr>
          <p:cNvPr id="8" name="TextBox 7"/>
          <p:cNvSpPr txBox="1"/>
          <p:nvPr/>
        </p:nvSpPr>
        <p:spPr>
          <a:xfrm>
            <a:off x="609600" y="5943600"/>
            <a:ext cx="7848600" cy="461665"/>
          </a:xfrm>
          <a:prstGeom prst="rect">
            <a:avLst/>
          </a:prstGeom>
          <a:noFill/>
        </p:spPr>
        <p:txBody>
          <a:bodyPr wrap="square" rtlCol="0">
            <a:spAutoFit/>
          </a:bodyPr>
          <a:lstStyle/>
          <a:p>
            <a:pPr algn="r"/>
            <a:r>
              <a:rPr lang="en-US" dirty="0"/>
              <a:t>And so much more!</a:t>
            </a:r>
          </a:p>
        </p:txBody>
      </p:sp>
    </p:spTree>
    <p:extLst>
      <p:ext uri="{BB962C8B-B14F-4D97-AF65-F5344CB8AC3E}">
        <p14:creationId xmlns:p14="http://schemas.microsoft.com/office/powerpoint/2010/main" val="453180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457200" y="1447800"/>
            <a:ext cx="8229600" cy="1143000"/>
          </a:xfrm>
        </p:spPr>
        <p:txBody>
          <a:bodyPr/>
          <a:lstStyle/>
          <a:p>
            <a:pPr eaLnBrk="1" hangingPunct="1"/>
            <a:r>
              <a:rPr lang="en-US" altLang="en-US" dirty="0"/>
              <a:t>Old Business</a:t>
            </a:r>
          </a:p>
        </p:txBody>
      </p:sp>
      <p:sp>
        <p:nvSpPr>
          <p:cNvPr id="2" name="Content Placeholder 1"/>
          <p:cNvSpPr>
            <a:spLocks noGrp="1"/>
          </p:cNvSpPr>
          <p:nvPr>
            <p:ph idx="1"/>
          </p:nvPr>
        </p:nvSpPr>
        <p:spPr>
          <a:xfrm>
            <a:off x="215106" y="2286000"/>
            <a:ext cx="8762999" cy="3657600"/>
          </a:xfrm>
        </p:spPr>
        <p:txBody>
          <a:bodyPr rtlCol="0">
            <a:noAutofit/>
          </a:bodyPr>
          <a:lstStyle/>
          <a:p>
            <a:pPr marL="759143" lvl="1" indent="-457200" defTabSz="822959" eaLnBrk="1" fontAlgn="auto" hangingPunct="1">
              <a:spcBef>
                <a:spcPts val="600"/>
              </a:spcBef>
              <a:spcAft>
                <a:spcPts val="0"/>
              </a:spcAft>
              <a:buClr>
                <a:srgbClr val="376092"/>
              </a:buClr>
              <a:buFont typeface="Arial" pitchFamily="34" charset="0"/>
              <a:buChar char="•"/>
              <a:defRPr sz="1800"/>
            </a:pPr>
            <a:r>
              <a:rPr lang="en-US" sz="4000" dirty="0"/>
              <a:t>Replace Swing Set</a:t>
            </a:r>
          </a:p>
          <a:p>
            <a:pPr marL="759143" lvl="1" indent="-457200" defTabSz="822959" eaLnBrk="1" fontAlgn="auto" hangingPunct="1">
              <a:spcBef>
                <a:spcPts val="600"/>
              </a:spcBef>
              <a:spcAft>
                <a:spcPts val="0"/>
              </a:spcAft>
              <a:buClr>
                <a:srgbClr val="376092"/>
              </a:buClr>
              <a:buFont typeface="Arial" pitchFamily="34" charset="0"/>
              <a:buChar char="•"/>
              <a:defRPr sz="1800"/>
            </a:pPr>
            <a:r>
              <a:rPr lang="en-US" sz="4000" dirty="0"/>
              <a:t>Trail maintenance</a:t>
            </a:r>
          </a:p>
          <a:p>
            <a:pPr marL="759143" lvl="1" indent="-457200" defTabSz="822959" eaLnBrk="1" fontAlgn="auto" hangingPunct="1">
              <a:spcBef>
                <a:spcPts val="600"/>
              </a:spcBef>
              <a:spcAft>
                <a:spcPts val="0"/>
              </a:spcAft>
              <a:buClr>
                <a:srgbClr val="376092"/>
              </a:buClr>
              <a:buFont typeface="Arial" pitchFamily="34" charset="0"/>
              <a:buChar char="•"/>
              <a:defRPr sz="1800"/>
            </a:pPr>
            <a:r>
              <a:rPr lang="en-US" sz="4000" dirty="0"/>
              <a:t>Lodge rental coordinator</a:t>
            </a:r>
          </a:p>
          <a:p>
            <a:pPr marL="759143" lvl="1" indent="-457200" defTabSz="822959" eaLnBrk="1" fontAlgn="auto" hangingPunct="1">
              <a:spcBef>
                <a:spcPts val="0"/>
              </a:spcBef>
              <a:spcAft>
                <a:spcPts val="0"/>
              </a:spcAft>
              <a:buClr>
                <a:srgbClr val="376092"/>
              </a:buClr>
              <a:buFont typeface="Arial" pitchFamily="34" charset="0"/>
              <a:buChar char="•"/>
              <a:defRPr sz="1800"/>
            </a:pPr>
            <a:endParaRPr lang="en-US" sz="2400" dirty="0">
              <a:latin typeface="+mj-lt"/>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61"/>
          <p:cNvSpPr>
            <a:spLocks noGrp="1"/>
          </p:cNvSpPr>
          <p:nvPr>
            <p:ph type="title"/>
          </p:nvPr>
        </p:nvSpPr>
        <p:spPr>
          <a:xfrm>
            <a:off x="838200" y="152400"/>
            <a:ext cx="7772400" cy="762000"/>
          </a:xfrm>
        </p:spPr>
        <p:txBody>
          <a:bodyPr/>
          <a:lstStyle/>
          <a:p>
            <a:pPr defTabSz="685800" eaLnBrk="1" hangingPunct="1"/>
            <a:r>
              <a:rPr lang="en-US" altLang="en-US" sz="4000" dirty="0"/>
              <a:t>Agenda</a:t>
            </a:r>
          </a:p>
        </p:txBody>
      </p:sp>
      <p:sp>
        <p:nvSpPr>
          <p:cNvPr id="15363" name="Shape 62"/>
          <p:cNvSpPr>
            <a:spLocks noGrp="1"/>
          </p:cNvSpPr>
          <p:nvPr>
            <p:ph idx="1"/>
          </p:nvPr>
        </p:nvSpPr>
        <p:spPr>
          <a:xfrm>
            <a:off x="228600" y="914400"/>
            <a:ext cx="8686800" cy="5791200"/>
          </a:xfrm>
        </p:spPr>
        <p:txBody>
          <a:bodyPr/>
          <a:lstStyle/>
          <a:p>
            <a:pPr eaLnBrk="1" hangingPunct="1"/>
            <a:r>
              <a:rPr lang="en-US" altLang="en-US" sz="2400" dirty="0"/>
              <a:t>Welcome</a:t>
            </a:r>
          </a:p>
          <a:p>
            <a:pPr eaLnBrk="1" hangingPunct="1"/>
            <a:r>
              <a:rPr lang="en-US" altLang="en-US" sz="2400" dirty="0"/>
              <a:t>Minutes of 2023 PPOA Annual Meeting </a:t>
            </a:r>
          </a:p>
          <a:p>
            <a:pPr eaLnBrk="1" hangingPunct="1"/>
            <a:r>
              <a:rPr lang="en-US" altLang="en-US" sz="2400" dirty="0"/>
              <a:t>Treasurer’s Report</a:t>
            </a:r>
          </a:p>
          <a:p>
            <a:pPr lvl="0" eaLnBrk="1" hangingPunct="1"/>
            <a:r>
              <a:rPr lang="en-US" altLang="en-US" sz="2400" dirty="0">
                <a:solidFill>
                  <a:prstClr val="black"/>
                </a:solidFill>
              </a:rPr>
              <a:t>Thanks to all who help keep the Association running</a:t>
            </a:r>
            <a:endParaRPr lang="en-US" altLang="en-US" sz="2400" dirty="0"/>
          </a:p>
          <a:p>
            <a:pPr eaLnBrk="1" hangingPunct="1"/>
            <a:r>
              <a:rPr lang="en-US" altLang="en-US" sz="2400" dirty="0"/>
              <a:t>Old Business </a:t>
            </a:r>
          </a:p>
          <a:p>
            <a:pPr eaLnBrk="1" hangingPunct="1"/>
            <a:r>
              <a:rPr lang="en-US" altLang="en-US" sz="2400" dirty="0"/>
              <a:t>New Business</a:t>
            </a:r>
          </a:p>
          <a:p>
            <a:pPr eaLnBrk="1" hangingPunct="1"/>
            <a:r>
              <a:rPr lang="en-US" altLang="en-US" sz="2400" dirty="0"/>
              <a:t>Vote and set the 2025-2026 Annual Membership and Deed Assessment Fee</a:t>
            </a:r>
          </a:p>
          <a:p>
            <a:pPr eaLnBrk="1" hangingPunct="1"/>
            <a:r>
              <a:rPr lang="en-US" altLang="en-US" sz="2400" dirty="0"/>
              <a:t>Elections</a:t>
            </a:r>
          </a:p>
          <a:p>
            <a:pPr eaLnBrk="1" hangingPunct="1"/>
            <a:r>
              <a:rPr lang="en-US" altLang="en-US" sz="2400" dirty="0"/>
              <a:t>Q&amp;A</a:t>
            </a:r>
          </a:p>
          <a:p>
            <a:pPr eaLnBrk="1" hangingPunct="1">
              <a:spcBef>
                <a:spcPts val="600"/>
              </a:spcBef>
              <a:buClr>
                <a:srgbClr val="376092"/>
              </a:buClr>
            </a:pPr>
            <a:r>
              <a:rPr lang="en-US" altLang="en-US" sz="2400" dirty="0"/>
              <a:t>Adjournment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68"/>
          <p:cNvSpPr>
            <a:spLocks noGrp="1"/>
          </p:cNvSpPr>
          <p:nvPr>
            <p:ph type="title"/>
          </p:nvPr>
        </p:nvSpPr>
        <p:spPr>
          <a:xfrm>
            <a:off x="325821" y="1752600"/>
            <a:ext cx="8562592" cy="609600"/>
          </a:xfrm>
        </p:spPr>
        <p:txBody>
          <a:bodyPr/>
          <a:lstStyle/>
          <a:p>
            <a:pPr eaLnBrk="1" hangingPunct="1"/>
            <a:r>
              <a:rPr lang="en-US" altLang="en-US" dirty="0"/>
              <a:t>New Business</a:t>
            </a:r>
          </a:p>
        </p:txBody>
      </p:sp>
      <p:sp>
        <p:nvSpPr>
          <p:cNvPr id="69" name="Shape 69"/>
          <p:cNvSpPr>
            <a:spLocks noGrp="1"/>
          </p:cNvSpPr>
          <p:nvPr>
            <p:ph idx="1"/>
          </p:nvPr>
        </p:nvSpPr>
        <p:spPr>
          <a:xfrm>
            <a:off x="304800" y="2590800"/>
            <a:ext cx="8534400" cy="3962400"/>
          </a:xfrm>
        </p:spPr>
        <p:txBody>
          <a:bodyPr rtlCol="0">
            <a:normAutofit fontScale="70000" lnSpcReduction="20000"/>
          </a:bodyPr>
          <a:lstStyle/>
          <a:p>
            <a:pPr marL="342900" lvl="1" indent="-342900" defTabSz="822959">
              <a:buClr>
                <a:srgbClr val="376092"/>
              </a:buClr>
              <a:buFont typeface="Arial" pitchFamily="34" charset="0"/>
              <a:buChar char="•"/>
              <a:defRPr sz="1800"/>
            </a:pPr>
            <a:r>
              <a:rPr lang="en-US" sz="4400" dirty="0">
                <a:solidFill>
                  <a:srgbClr val="000000"/>
                </a:solidFill>
                <a:latin typeface="Verdana" panose="020B0604030504040204" pitchFamily="34" charset="0"/>
              </a:rPr>
              <a:t>Set date for Annual Beach Party</a:t>
            </a:r>
          </a:p>
          <a:p>
            <a:r>
              <a:rPr lang="en-US" sz="4400" dirty="0">
                <a:solidFill>
                  <a:srgbClr val="000000"/>
                </a:solidFill>
                <a:latin typeface="Verdana" panose="020B0604030504040204" pitchFamily="34" charset="0"/>
              </a:rPr>
              <a:t>Google account</a:t>
            </a:r>
          </a:p>
          <a:p>
            <a:r>
              <a:rPr lang="en-US" sz="4400" dirty="0">
                <a:solidFill>
                  <a:srgbClr val="000000"/>
                </a:solidFill>
                <a:latin typeface="Verdana" panose="020B0604030504040204" pitchFamily="34" charset="0"/>
              </a:rPr>
              <a:t>Abandoned boats</a:t>
            </a:r>
          </a:p>
          <a:p>
            <a:r>
              <a:rPr lang="en-US" sz="4400" dirty="0">
                <a:solidFill>
                  <a:srgbClr val="000000"/>
                </a:solidFill>
                <a:latin typeface="Verdana" panose="020B0604030504040204" pitchFamily="34" charset="0"/>
              </a:rPr>
              <a:t>Cost of Charter </a:t>
            </a:r>
          </a:p>
          <a:p>
            <a:r>
              <a:rPr lang="en-US" sz="4400" dirty="0">
                <a:solidFill>
                  <a:srgbClr val="000000"/>
                </a:solidFill>
                <a:latin typeface="Verdana" panose="020B0604030504040204" pitchFamily="34" charset="0"/>
              </a:rPr>
              <a:t>Dam Maintenance</a:t>
            </a:r>
          </a:p>
          <a:p>
            <a:r>
              <a:rPr lang="en-US" sz="4400" dirty="0">
                <a:solidFill>
                  <a:srgbClr val="000000"/>
                </a:solidFill>
                <a:latin typeface="Verdana" panose="020B0604030504040204" pitchFamily="34" charset="0"/>
              </a:rPr>
              <a:t>New Lodge TV</a:t>
            </a:r>
          </a:p>
          <a:p>
            <a:r>
              <a:rPr lang="en-US" sz="4400" dirty="0">
                <a:solidFill>
                  <a:srgbClr val="000000"/>
                </a:solidFill>
                <a:latin typeface="Verdana" panose="020B0604030504040204" pitchFamily="34" charset="0"/>
              </a:rPr>
              <a:t>Beach Veranda</a:t>
            </a:r>
          </a:p>
          <a:p>
            <a:r>
              <a:rPr lang="en-US" sz="4400" dirty="0">
                <a:solidFill>
                  <a:srgbClr val="000000"/>
                </a:solidFill>
                <a:latin typeface="Verdana" panose="020B0604030504040204" pitchFamily="34" charset="0"/>
              </a:rPr>
              <a:t>Pond Treatment</a:t>
            </a:r>
            <a:endParaRPr lang="en-US" sz="4400" dirty="0"/>
          </a:p>
          <a:p>
            <a:pPr marL="301943" lvl="1" indent="0" defTabSz="822959" eaLnBrk="1" fontAlgn="auto" hangingPunct="1">
              <a:spcBef>
                <a:spcPts val="600"/>
              </a:spcBef>
              <a:spcAft>
                <a:spcPts val="0"/>
              </a:spcAft>
              <a:buClr>
                <a:srgbClr val="376092"/>
              </a:buClr>
              <a:buNone/>
              <a:defRPr sz="1800"/>
            </a:pPr>
            <a:endParaRPr lang="en-US" sz="3200" dirty="0"/>
          </a:p>
          <a:p>
            <a:pPr marL="759143" lvl="1" indent="-457200" defTabSz="822959" eaLnBrk="1" fontAlgn="auto" hangingPunct="1">
              <a:spcBef>
                <a:spcPts val="600"/>
              </a:spcBef>
              <a:spcAft>
                <a:spcPts val="0"/>
              </a:spcAft>
              <a:buClr>
                <a:srgbClr val="376092"/>
              </a:buClr>
              <a:buFont typeface="Arial" pitchFamily="34" charset="0"/>
              <a:buChar char="•"/>
              <a:defRPr sz="1800"/>
            </a:pPr>
            <a:endParaRPr lang="en-US" sz="32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68"/>
          <p:cNvSpPr>
            <a:spLocks noGrp="1"/>
          </p:cNvSpPr>
          <p:nvPr>
            <p:ph type="title"/>
          </p:nvPr>
        </p:nvSpPr>
        <p:spPr>
          <a:xfrm>
            <a:off x="325821" y="304800"/>
            <a:ext cx="8562592" cy="838200"/>
          </a:xfrm>
        </p:spPr>
        <p:txBody>
          <a:bodyPr/>
          <a:lstStyle/>
          <a:p>
            <a:pPr eaLnBrk="1" hangingPunct="1"/>
            <a:r>
              <a:rPr lang="en-US" altLang="en-US" dirty="0"/>
              <a:t>Pond Treatment</a:t>
            </a:r>
          </a:p>
        </p:txBody>
      </p:sp>
      <p:sp>
        <p:nvSpPr>
          <p:cNvPr id="69" name="Shape 69"/>
          <p:cNvSpPr>
            <a:spLocks noGrp="1"/>
          </p:cNvSpPr>
          <p:nvPr>
            <p:ph idx="1"/>
          </p:nvPr>
        </p:nvSpPr>
        <p:spPr>
          <a:xfrm>
            <a:off x="76200" y="1143000"/>
            <a:ext cx="8991600" cy="4953000"/>
          </a:xfrm>
        </p:spPr>
        <p:txBody>
          <a:bodyPr rtlCol="0">
            <a:normAutofit lnSpcReduction="10000"/>
          </a:bodyPr>
          <a:lstStyle/>
          <a:p>
            <a:pPr marL="759143" lvl="1" indent="-457200" defTabSz="822959" eaLnBrk="1" fontAlgn="auto" hangingPunct="1">
              <a:spcBef>
                <a:spcPts val="600"/>
              </a:spcBef>
              <a:spcAft>
                <a:spcPts val="0"/>
              </a:spcAft>
              <a:buClr>
                <a:srgbClr val="376092"/>
              </a:buClr>
              <a:buFont typeface="Arial" pitchFamily="34" charset="0"/>
              <a:buChar char="•"/>
              <a:defRPr sz="1800"/>
            </a:pPr>
            <a:r>
              <a:rPr lang="en-US" sz="3600" dirty="0"/>
              <a:t>Lilies came back quicker than we would like. Especially in bay away from the dam.</a:t>
            </a:r>
          </a:p>
          <a:p>
            <a:pPr marL="759143" lvl="1" indent="-457200" defTabSz="822959" eaLnBrk="1" fontAlgn="auto" hangingPunct="1">
              <a:spcBef>
                <a:spcPts val="600"/>
              </a:spcBef>
              <a:spcAft>
                <a:spcPts val="0"/>
              </a:spcAft>
              <a:buClr>
                <a:srgbClr val="376092"/>
              </a:buClr>
              <a:buFont typeface="Arial" pitchFamily="34" charset="0"/>
              <a:buChar char="•"/>
              <a:defRPr sz="1800"/>
            </a:pPr>
            <a:r>
              <a:rPr lang="en-US" sz="3600" dirty="0"/>
              <a:t>Recommendation to treat the pond again, and to start the treatment early, stronger concentration.</a:t>
            </a:r>
          </a:p>
          <a:p>
            <a:pPr marL="759143" lvl="1" indent="-457200" defTabSz="822959" eaLnBrk="1" fontAlgn="auto" hangingPunct="1">
              <a:spcBef>
                <a:spcPts val="600"/>
              </a:spcBef>
              <a:spcAft>
                <a:spcPts val="0"/>
              </a:spcAft>
              <a:buClr>
                <a:srgbClr val="376092"/>
              </a:buClr>
              <a:buFont typeface="Arial" pitchFamily="34" charset="0"/>
              <a:buChar char="•"/>
              <a:defRPr sz="1800"/>
            </a:pPr>
            <a:r>
              <a:rPr lang="en-US" sz="3600" dirty="0"/>
              <a:t>Prepping the pond by lowering the level.</a:t>
            </a:r>
          </a:p>
          <a:p>
            <a:pPr marL="759143" lvl="1" indent="-457200" defTabSz="822959" eaLnBrk="1" fontAlgn="auto" hangingPunct="1">
              <a:spcBef>
                <a:spcPts val="600"/>
              </a:spcBef>
              <a:spcAft>
                <a:spcPts val="0"/>
              </a:spcAft>
              <a:buClr>
                <a:srgbClr val="376092"/>
              </a:buClr>
              <a:buFont typeface="Arial" pitchFamily="34" charset="0"/>
              <a:buChar char="•"/>
              <a:defRPr sz="1800"/>
            </a:pPr>
            <a:r>
              <a:rPr lang="en-US" sz="3600" dirty="0"/>
              <a:t>Ready to begin treatment on 5/10/24.</a:t>
            </a:r>
          </a:p>
          <a:p>
            <a:pPr marL="759143" lvl="1" indent="-457200" defTabSz="822959" eaLnBrk="1" fontAlgn="auto" hangingPunct="1">
              <a:spcBef>
                <a:spcPts val="600"/>
              </a:spcBef>
              <a:spcAft>
                <a:spcPts val="0"/>
              </a:spcAft>
              <a:buClr>
                <a:srgbClr val="376092"/>
              </a:buClr>
              <a:buFont typeface="Arial" pitchFamily="34" charset="0"/>
              <a:buChar char="•"/>
              <a:defRPr sz="1800"/>
            </a:pPr>
            <a:r>
              <a:rPr lang="en-US" sz="3600" dirty="0"/>
              <a:t>Cost has been budgeted but needs to be voted on at this meeting. </a:t>
            </a:r>
          </a:p>
          <a:p>
            <a:pPr marL="759143" lvl="1" indent="-457200" defTabSz="822959" eaLnBrk="1" fontAlgn="auto" hangingPunct="1">
              <a:spcBef>
                <a:spcPts val="600"/>
              </a:spcBef>
              <a:spcAft>
                <a:spcPts val="0"/>
              </a:spcAft>
              <a:buClr>
                <a:srgbClr val="376092"/>
              </a:buClr>
              <a:buFont typeface="Arial" pitchFamily="34" charset="0"/>
              <a:buChar char="•"/>
              <a:defRPr sz="1800"/>
            </a:pPr>
            <a:endParaRPr lang="en-US" sz="3600" dirty="0"/>
          </a:p>
          <a:p>
            <a:pPr marL="759143" lvl="1" indent="-457200" defTabSz="822959" eaLnBrk="1" fontAlgn="auto" hangingPunct="1">
              <a:spcBef>
                <a:spcPts val="600"/>
              </a:spcBef>
              <a:spcAft>
                <a:spcPts val="0"/>
              </a:spcAft>
              <a:buClr>
                <a:srgbClr val="376092"/>
              </a:buClr>
              <a:buFont typeface="Arial" pitchFamily="34" charset="0"/>
              <a:buChar char="•"/>
              <a:defRPr sz="1800"/>
            </a:pPr>
            <a:endParaRPr lang="en-US" sz="3200" dirty="0"/>
          </a:p>
          <a:p>
            <a:pPr marL="759143" lvl="1" indent="-457200" defTabSz="822959" eaLnBrk="1" fontAlgn="auto" hangingPunct="1">
              <a:spcBef>
                <a:spcPts val="600"/>
              </a:spcBef>
              <a:spcAft>
                <a:spcPts val="0"/>
              </a:spcAft>
              <a:buClr>
                <a:srgbClr val="376092"/>
              </a:buClr>
              <a:buFont typeface="Arial" pitchFamily="34" charset="0"/>
              <a:buChar char="•"/>
              <a:defRPr sz="1800"/>
            </a:pPr>
            <a:endParaRPr lang="en-US" sz="3200" dirty="0"/>
          </a:p>
          <a:p>
            <a:pPr marL="301943" lvl="1" indent="0" defTabSz="822959" eaLnBrk="1" fontAlgn="auto" hangingPunct="1">
              <a:spcBef>
                <a:spcPts val="600"/>
              </a:spcBef>
              <a:spcAft>
                <a:spcPts val="0"/>
              </a:spcAft>
              <a:buClr>
                <a:srgbClr val="376092"/>
              </a:buClr>
              <a:buNone/>
              <a:defRPr sz="1800"/>
            </a:pPr>
            <a:endParaRPr lang="en-US" sz="3200" dirty="0"/>
          </a:p>
          <a:p>
            <a:pPr marL="759143" lvl="1" indent="-457200" defTabSz="822959" eaLnBrk="1" fontAlgn="auto" hangingPunct="1">
              <a:spcBef>
                <a:spcPts val="600"/>
              </a:spcBef>
              <a:spcAft>
                <a:spcPts val="0"/>
              </a:spcAft>
              <a:buClr>
                <a:srgbClr val="376092"/>
              </a:buClr>
              <a:buFont typeface="Arial" pitchFamily="34" charset="0"/>
              <a:buChar char="•"/>
              <a:defRPr sz="1800"/>
            </a:pPr>
            <a:endParaRPr lang="en-US" sz="3200" dirty="0"/>
          </a:p>
        </p:txBody>
      </p:sp>
    </p:spTree>
    <p:extLst>
      <p:ext uri="{BB962C8B-B14F-4D97-AF65-F5344CB8AC3E}">
        <p14:creationId xmlns:p14="http://schemas.microsoft.com/office/powerpoint/2010/main" val="1346115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525963"/>
          </a:xfrm>
        </p:spPr>
        <p:txBody>
          <a:bodyPr anchor="ctr"/>
          <a:lstStyle/>
          <a:p>
            <a:pPr marL="0" indent="0" algn="ctr" eaLnBrk="1" hangingPunct="1">
              <a:spcBef>
                <a:spcPct val="0"/>
              </a:spcBef>
              <a:buFont typeface="Arial" pitchFamily="34" charset="0"/>
              <a:buNone/>
              <a:defRPr/>
            </a:pPr>
            <a:r>
              <a:rPr lang="en-US" sz="8000" dirty="0">
                <a:latin typeface="+mj-lt"/>
                <a:ea typeface="+mj-ea"/>
                <a:cs typeface="+mj-cs"/>
              </a:rPr>
              <a:t>FY 2025 Budget Proposal</a:t>
            </a:r>
          </a:p>
        </p:txBody>
      </p:sp>
      <p:pic>
        <p:nvPicPr>
          <p:cNvPr id="378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76201"/>
            <a:ext cx="8229600" cy="685800"/>
          </a:xfrm>
        </p:spPr>
        <p:txBody>
          <a:bodyPr/>
          <a:lstStyle/>
          <a:p>
            <a:pPr eaLnBrk="1" hangingPunct="1"/>
            <a:r>
              <a:rPr lang="en-US" altLang="en-US" sz="3600" dirty="0"/>
              <a:t>PROPOSED 2025 BUDGET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8696327"/>
              </p:ext>
            </p:extLst>
          </p:nvPr>
        </p:nvGraphicFramePr>
        <p:xfrm>
          <a:off x="152400" y="685799"/>
          <a:ext cx="8763000" cy="5876031"/>
        </p:xfrm>
        <a:graphic>
          <a:graphicData uri="http://schemas.openxmlformats.org/drawingml/2006/table">
            <a:tbl>
              <a:tblPr>
                <a:tableStyleId>{5940675A-B579-460E-94D1-54222C63F5DA}</a:tableStyleId>
              </a:tblPr>
              <a:tblGrid>
                <a:gridCol w="3402814">
                  <a:extLst>
                    <a:ext uri="{9D8B030D-6E8A-4147-A177-3AD203B41FA5}">
                      <a16:colId xmlns:a16="http://schemas.microsoft.com/office/drawing/2014/main" val="20000"/>
                    </a:ext>
                  </a:extLst>
                </a:gridCol>
                <a:gridCol w="1129252">
                  <a:extLst>
                    <a:ext uri="{9D8B030D-6E8A-4147-A177-3AD203B41FA5}">
                      <a16:colId xmlns:a16="http://schemas.microsoft.com/office/drawing/2014/main" val="20001"/>
                    </a:ext>
                  </a:extLst>
                </a:gridCol>
                <a:gridCol w="782949">
                  <a:extLst>
                    <a:ext uri="{9D8B030D-6E8A-4147-A177-3AD203B41FA5}">
                      <a16:colId xmlns:a16="http://schemas.microsoft.com/office/drawing/2014/main" val="20002"/>
                    </a:ext>
                  </a:extLst>
                </a:gridCol>
                <a:gridCol w="2454242">
                  <a:extLst>
                    <a:ext uri="{9D8B030D-6E8A-4147-A177-3AD203B41FA5}">
                      <a16:colId xmlns:a16="http://schemas.microsoft.com/office/drawing/2014/main" val="20003"/>
                    </a:ext>
                  </a:extLst>
                </a:gridCol>
                <a:gridCol w="993743">
                  <a:extLst>
                    <a:ext uri="{9D8B030D-6E8A-4147-A177-3AD203B41FA5}">
                      <a16:colId xmlns:a16="http://schemas.microsoft.com/office/drawing/2014/main" val="20004"/>
                    </a:ext>
                  </a:extLst>
                </a:gridCol>
              </a:tblGrid>
              <a:tr h="255467">
                <a:tc>
                  <a:txBody>
                    <a:bodyPr/>
                    <a:lstStyle/>
                    <a:p>
                      <a:pPr algn="ctr" fontAlgn="b"/>
                      <a:r>
                        <a:rPr lang="en-US" sz="1600" u="none" strike="noStrike" dirty="0">
                          <a:effectLst/>
                          <a:latin typeface="Arial" panose="020B0604020202020204" pitchFamily="34" charset="0"/>
                          <a:cs typeface="Arial" panose="020B0604020202020204" pitchFamily="34" charset="0"/>
                        </a:rPr>
                        <a:t>EXPENSES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BUDGET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ct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 INCOME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BUDGET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00"/>
                  </a:ext>
                </a:extLst>
              </a:tr>
              <a:tr h="192513">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01"/>
                  </a:ext>
                </a:extLst>
              </a:tr>
              <a:tr h="192513">
                <a:tc>
                  <a:txBody>
                    <a:bodyPr/>
                    <a:lstStyle/>
                    <a:p>
                      <a:pPr algn="l" rtl="0" fontAlgn="b"/>
                      <a:r>
                        <a:rPr lang="en-US" sz="1100" b="0" i="0" u="none" strike="noStrike">
                          <a:solidFill>
                            <a:srgbClr val="000000"/>
                          </a:solidFill>
                          <a:effectLst/>
                          <a:latin typeface="Arial" panose="020B0604020202020204" pitchFamily="34" charset="0"/>
                        </a:rPr>
                        <a:t>Town Real Estate Taxes </a:t>
                      </a:r>
                    </a:p>
                  </a:txBody>
                  <a:tcPr marL="4763" marR="4763" marT="4763" marB="0" anchor="b"/>
                </a:tc>
                <a:tc>
                  <a:txBody>
                    <a:bodyPr/>
                    <a:lstStyle/>
                    <a:p>
                      <a:pPr algn="r" rtl="0" fontAlgn="b"/>
                      <a:r>
                        <a:rPr lang="en-US" sz="1100" b="0" i="0" u="none" strike="noStrike">
                          <a:solidFill>
                            <a:srgbClr val="000000"/>
                          </a:solidFill>
                          <a:effectLst/>
                          <a:latin typeface="Arial" panose="020B0604020202020204" pitchFamily="34" charset="0"/>
                        </a:rPr>
                        <a:t>$1,700.00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b"/>
                      <a:r>
                        <a:rPr lang="en-US" sz="1200" b="0" i="0" u="none" strike="noStrike">
                          <a:solidFill>
                            <a:srgbClr val="000000"/>
                          </a:solidFill>
                          <a:effectLst/>
                          <a:latin typeface="Arial" panose="020B0604020202020204" pitchFamily="34" charset="0"/>
                        </a:rPr>
                        <a:t>Maint Fees (Plan: 183 x $200)</a:t>
                      </a:r>
                    </a:p>
                  </a:txBody>
                  <a:tcPr marL="4763" marR="4763" marT="4763" marB="0" anchor="b"/>
                </a:tc>
                <a:tc>
                  <a:txBody>
                    <a:bodyPr/>
                    <a:lstStyle/>
                    <a:p>
                      <a:pPr algn="r" rtl="0" fontAlgn="b"/>
                      <a:r>
                        <a:rPr lang="en-US" sz="1200" b="0" i="0" u="none" strike="noStrike">
                          <a:solidFill>
                            <a:srgbClr val="000000"/>
                          </a:solidFill>
                          <a:effectLst/>
                          <a:latin typeface="Arial" panose="020B0604020202020204" pitchFamily="34" charset="0"/>
                        </a:rPr>
                        <a:t>$36,600.00 </a:t>
                      </a:r>
                    </a:p>
                  </a:txBody>
                  <a:tcPr marL="4763" marR="71438" marT="4763" marB="0" anchor="b"/>
                </a:tc>
                <a:extLst>
                  <a:ext uri="{0D108BD9-81ED-4DB2-BD59-A6C34878D82A}">
                    <a16:rowId xmlns:a16="http://schemas.microsoft.com/office/drawing/2014/main" val="10002"/>
                  </a:ext>
                </a:extLst>
              </a:tr>
              <a:tr h="192513">
                <a:tc>
                  <a:txBody>
                    <a:bodyPr/>
                    <a:lstStyle/>
                    <a:p>
                      <a:pPr algn="l" rtl="0" fontAlgn="b"/>
                      <a:r>
                        <a:rPr lang="en-US" sz="1100" b="0" i="0" u="none" strike="noStrike">
                          <a:solidFill>
                            <a:srgbClr val="000000"/>
                          </a:solidFill>
                          <a:effectLst/>
                          <a:latin typeface="Arial" panose="020B0604020202020204" pitchFamily="34" charset="0"/>
                        </a:rPr>
                        <a:t>Porta Potti @ Beach </a:t>
                      </a:r>
                    </a:p>
                  </a:txBody>
                  <a:tcPr marL="4763" marR="4763" marT="4763" marB="0" anchor="b"/>
                </a:tc>
                <a:tc>
                  <a:txBody>
                    <a:bodyPr/>
                    <a:lstStyle/>
                    <a:p>
                      <a:pPr algn="r" rtl="0" fontAlgn="b"/>
                      <a:r>
                        <a:rPr lang="en-US" sz="1100" b="0" i="0" u="none" strike="noStrike">
                          <a:solidFill>
                            <a:srgbClr val="000000"/>
                          </a:solidFill>
                          <a:effectLst/>
                          <a:latin typeface="Arial" panose="020B0604020202020204" pitchFamily="34" charset="0"/>
                        </a:rPr>
                        <a:t>$717.00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b"/>
                      <a:r>
                        <a:rPr lang="en-US" sz="1200" b="0" i="0" u="none" strike="noStrike">
                          <a:solidFill>
                            <a:srgbClr val="000000"/>
                          </a:solidFill>
                          <a:effectLst/>
                          <a:latin typeface="Arial" panose="020B0604020202020204" pitchFamily="34" charset="0"/>
                        </a:rPr>
                        <a:t>Past Due Maint Fees Est</a:t>
                      </a:r>
                    </a:p>
                  </a:txBody>
                  <a:tcPr marL="4763" marR="4763" marT="4763" marB="0" anchor="b"/>
                </a:tc>
                <a:tc>
                  <a:txBody>
                    <a:bodyPr/>
                    <a:lstStyle/>
                    <a:p>
                      <a:pPr algn="r" rtl="0" fontAlgn="b"/>
                      <a:r>
                        <a:rPr lang="en-US" sz="1200" b="0" i="0" u="none" strike="noStrike">
                          <a:solidFill>
                            <a:srgbClr val="000000"/>
                          </a:solidFill>
                          <a:effectLst/>
                          <a:latin typeface="Arial" panose="020B0604020202020204" pitchFamily="34" charset="0"/>
                        </a:rPr>
                        <a:t>$3,000 </a:t>
                      </a:r>
                    </a:p>
                  </a:txBody>
                  <a:tcPr marL="4763" marR="71438" marT="4763" marB="0" anchor="b"/>
                </a:tc>
                <a:extLst>
                  <a:ext uri="{0D108BD9-81ED-4DB2-BD59-A6C34878D82A}">
                    <a16:rowId xmlns:a16="http://schemas.microsoft.com/office/drawing/2014/main" val="10003"/>
                  </a:ext>
                </a:extLst>
              </a:tr>
              <a:tr h="192513">
                <a:tc>
                  <a:txBody>
                    <a:bodyPr/>
                    <a:lstStyle/>
                    <a:p>
                      <a:pPr algn="l" rtl="0" fontAlgn="b"/>
                      <a:r>
                        <a:rPr lang="en-US" sz="1100" b="0" i="0" u="none" strike="noStrike">
                          <a:solidFill>
                            <a:srgbClr val="000000"/>
                          </a:solidFill>
                          <a:effectLst/>
                          <a:latin typeface="Arial" panose="020B0604020202020204" pitchFamily="34" charset="0"/>
                        </a:rPr>
                        <a:t>Charter Communications</a:t>
                      </a:r>
                    </a:p>
                  </a:txBody>
                  <a:tcPr marL="4763" marR="4763" marT="4763" marB="0" anchor="b"/>
                </a:tc>
                <a:tc>
                  <a:txBody>
                    <a:bodyPr/>
                    <a:lstStyle/>
                    <a:p>
                      <a:pPr algn="r" rtl="0" fontAlgn="b"/>
                      <a:r>
                        <a:rPr lang="en-US" sz="1100" b="0" i="0" u="none" strike="noStrike">
                          <a:solidFill>
                            <a:srgbClr val="000000"/>
                          </a:solidFill>
                          <a:effectLst/>
                          <a:latin typeface="Arial" panose="020B0604020202020204" pitchFamily="34" charset="0"/>
                        </a:rPr>
                        <a:t>$3,600.00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b"/>
                      <a:r>
                        <a:rPr lang="en-US" sz="1200" b="0" i="0" u="none" strike="noStrike">
                          <a:solidFill>
                            <a:srgbClr val="000000"/>
                          </a:solidFill>
                          <a:effectLst/>
                          <a:latin typeface="Arial" panose="020B0604020202020204" pitchFamily="34" charset="0"/>
                        </a:rPr>
                        <a:t>Lodge Rentals</a:t>
                      </a:r>
                    </a:p>
                  </a:txBody>
                  <a:tcPr marL="4763" marR="4763" marT="4763" marB="0" anchor="b"/>
                </a:tc>
                <a:tc>
                  <a:txBody>
                    <a:bodyPr/>
                    <a:lstStyle/>
                    <a:p>
                      <a:pPr algn="r" rtl="0" fontAlgn="b"/>
                      <a:r>
                        <a:rPr lang="en-US" sz="1200" b="0" i="0" u="none" strike="noStrike">
                          <a:solidFill>
                            <a:srgbClr val="000000"/>
                          </a:solidFill>
                          <a:effectLst/>
                          <a:latin typeface="Arial" panose="020B0604020202020204" pitchFamily="34" charset="0"/>
                        </a:rPr>
                        <a:t>$750 </a:t>
                      </a:r>
                    </a:p>
                  </a:txBody>
                  <a:tcPr marL="4763" marR="71438" marT="4763" marB="0" anchor="b"/>
                </a:tc>
                <a:extLst>
                  <a:ext uri="{0D108BD9-81ED-4DB2-BD59-A6C34878D82A}">
                    <a16:rowId xmlns:a16="http://schemas.microsoft.com/office/drawing/2014/main" val="10004"/>
                  </a:ext>
                </a:extLst>
              </a:tr>
              <a:tr h="192513">
                <a:tc>
                  <a:txBody>
                    <a:bodyPr/>
                    <a:lstStyle/>
                    <a:p>
                      <a:pPr algn="l" rtl="0" fontAlgn="b"/>
                      <a:r>
                        <a:rPr lang="en-US" sz="1100" b="0" i="0" u="none" strike="noStrike">
                          <a:solidFill>
                            <a:srgbClr val="000000"/>
                          </a:solidFill>
                          <a:effectLst/>
                          <a:latin typeface="Arial" panose="020B0604020202020204" pitchFamily="34" charset="0"/>
                        </a:rPr>
                        <a:t>National Grid (Electric)</a:t>
                      </a:r>
                    </a:p>
                  </a:txBody>
                  <a:tcPr marL="4763" marR="4763" marT="4763" marB="0" anchor="b"/>
                </a:tc>
                <a:tc>
                  <a:txBody>
                    <a:bodyPr/>
                    <a:lstStyle/>
                    <a:p>
                      <a:pPr algn="r" rtl="0" fontAlgn="b"/>
                      <a:r>
                        <a:rPr lang="en-US" sz="1100" b="0" i="0" u="none" strike="noStrike">
                          <a:solidFill>
                            <a:srgbClr val="000000"/>
                          </a:solidFill>
                          <a:effectLst/>
                          <a:latin typeface="Arial" panose="020B0604020202020204" pitchFamily="34" charset="0"/>
                        </a:rPr>
                        <a:t>$1,300.00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b"/>
                      <a:r>
                        <a:rPr lang="en-US" sz="1200" b="0" i="0" u="none" strike="noStrike">
                          <a:solidFill>
                            <a:srgbClr val="000000"/>
                          </a:solidFill>
                          <a:effectLst/>
                          <a:latin typeface="Arial" panose="020B0604020202020204" pitchFamily="34" charset="0"/>
                        </a:rPr>
                        <a:t>Interest (GFA Checking)</a:t>
                      </a:r>
                    </a:p>
                  </a:txBody>
                  <a:tcPr marL="4763" marR="4763" marT="4763" marB="0" anchor="b"/>
                </a:tc>
                <a:tc>
                  <a:txBody>
                    <a:bodyPr/>
                    <a:lstStyle/>
                    <a:p>
                      <a:pPr algn="r" rtl="0" fontAlgn="b"/>
                      <a:r>
                        <a:rPr lang="en-US" sz="1200" b="0" i="0" u="none" strike="noStrike">
                          <a:solidFill>
                            <a:srgbClr val="000000"/>
                          </a:solidFill>
                          <a:effectLst/>
                          <a:latin typeface="Arial" panose="020B0604020202020204" pitchFamily="34" charset="0"/>
                        </a:rPr>
                        <a:t>$2.50 </a:t>
                      </a:r>
                    </a:p>
                  </a:txBody>
                  <a:tcPr marL="4763" marR="71438" marT="4763" marB="0" anchor="b"/>
                </a:tc>
                <a:extLst>
                  <a:ext uri="{0D108BD9-81ED-4DB2-BD59-A6C34878D82A}">
                    <a16:rowId xmlns:a16="http://schemas.microsoft.com/office/drawing/2014/main" val="10005"/>
                  </a:ext>
                </a:extLst>
              </a:tr>
              <a:tr h="192513">
                <a:tc>
                  <a:txBody>
                    <a:bodyPr/>
                    <a:lstStyle/>
                    <a:p>
                      <a:pPr algn="l" rtl="0" fontAlgn="b"/>
                      <a:r>
                        <a:rPr lang="en-US" sz="1100" b="0" i="0" u="none" strike="noStrike">
                          <a:solidFill>
                            <a:srgbClr val="000000"/>
                          </a:solidFill>
                          <a:effectLst/>
                          <a:latin typeface="Arial" panose="020B0604020202020204" pitchFamily="34" charset="0"/>
                        </a:rPr>
                        <a:t>Trash</a:t>
                      </a:r>
                    </a:p>
                  </a:txBody>
                  <a:tcPr marL="4763" marR="4763" marT="4763" marB="0" anchor="b"/>
                </a:tc>
                <a:tc>
                  <a:txBody>
                    <a:bodyPr/>
                    <a:lstStyle/>
                    <a:p>
                      <a:pPr algn="r" rtl="0" fontAlgn="b"/>
                      <a:r>
                        <a:rPr lang="en-US" sz="1100" b="0" i="0" u="none" strike="noStrike">
                          <a:solidFill>
                            <a:srgbClr val="000000"/>
                          </a:solidFill>
                          <a:effectLst/>
                          <a:latin typeface="Arial" panose="020B0604020202020204" pitchFamily="34" charset="0"/>
                        </a:rPr>
                        <a:t>$300.00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b"/>
                      <a:r>
                        <a:rPr lang="en-US" sz="1200" b="0" i="0" u="none" strike="noStrike" dirty="0">
                          <a:solidFill>
                            <a:srgbClr val="000000"/>
                          </a:solidFill>
                          <a:effectLst/>
                          <a:latin typeface="Arial" panose="020B0604020202020204" pitchFamily="34" charset="0"/>
                        </a:rPr>
                        <a:t>Interest (GFA Savings)</a:t>
                      </a:r>
                    </a:p>
                  </a:txBody>
                  <a:tcPr marL="4763" marR="4763" marT="4763" marB="0" anchor="b"/>
                </a:tc>
                <a:tc>
                  <a:txBody>
                    <a:bodyPr/>
                    <a:lstStyle/>
                    <a:p>
                      <a:pPr algn="r" rtl="0" fontAlgn="b"/>
                      <a:r>
                        <a:rPr lang="en-US" sz="1200" b="0" i="0" u="none" strike="noStrike" dirty="0">
                          <a:solidFill>
                            <a:srgbClr val="000000"/>
                          </a:solidFill>
                          <a:effectLst/>
                          <a:latin typeface="Arial" panose="020B0604020202020204" pitchFamily="34" charset="0"/>
                        </a:rPr>
                        <a:t>$2.50 </a:t>
                      </a:r>
                    </a:p>
                  </a:txBody>
                  <a:tcPr marL="4763" marR="71438" marT="4763" marB="0" anchor="b"/>
                </a:tc>
                <a:extLst>
                  <a:ext uri="{0D108BD9-81ED-4DB2-BD59-A6C34878D82A}">
                    <a16:rowId xmlns:a16="http://schemas.microsoft.com/office/drawing/2014/main" val="10006"/>
                  </a:ext>
                </a:extLst>
              </a:tr>
              <a:tr h="192513">
                <a:tc>
                  <a:txBody>
                    <a:bodyPr/>
                    <a:lstStyle/>
                    <a:p>
                      <a:pPr algn="l" rtl="0" fontAlgn="b"/>
                      <a:r>
                        <a:rPr lang="en-US" sz="1100" b="0" i="0" u="none" strike="noStrike" dirty="0">
                          <a:solidFill>
                            <a:srgbClr val="000000"/>
                          </a:solidFill>
                          <a:effectLst/>
                          <a:latin typeface="Arial" panose="020B0604020202020204" pitchFamily="34" charset="0"/>
                        </a:rPr>
                        <a:t>Security Alarm Systems</a:t>
                      </a:r>
                    </a:p>
                  </a:txBody>
                  <a:tcPr marL="4763" marR="4763" marT="4763" marB="0" anchor="b"/>
                </a:tc>
                <a:tc>
                  <a:txBody>
                    <a:bodyPr/>
                    <a:lstStyle/>
                    <a:p>
                      <a:pPr algn="r" rtl="0" fontAlgn="b"/>
                      <a:r>
                        <a:rPr lang="en-US" sz="1100" b="0" i="0" u="none" strike="noStrike" dirty="0">
                          <a:solidFill>
                            <a:srgbClr val="000000"/>
                          </a:solidFill>
                          <a:effectLst/>
                          <a:latin typeface="Arial" panose="020B0604020202020204" pitchFamily="34" charset="0"/>
                        </a:rPr>
                        <a:t>$325.00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b"/>
                      <a:r>
                        <a:rPr lang="en-US" sz="1200" b="0" i="0" u="none" strike="noStrike" dirty="0">
                          <a:solidFill>
                            <a:srgbClr val="000000"/>
                          </a:solidFill>
                          <a:effectLst/>
                          <a:latin typeface="Arial" panose="020B0604020202020204" pitchFamily="34" charset="0"/>
                        </a:rPr>
                        <a:t>Dock Fees</a:t>
                      </a:r>
                    </a:p>
                  </a:txBody>
                  <a:tcPr marL="4763" marR="4763" marT="4763" marB="0" anchor="b"/>
                </a:tc>
                <a:tc>
                  <a:txBody>
                    <a:bodyPr/>
                    <a:lstStyle/>
                    <a:p>
                      <a:pPr algn="r" rtl="0" fontAlgn="b"/>
                      <a:r>
                        <a:rPr lang="en-US" sz="1200" b="0" i="0" u="none" strike="noStrike" dirty="0">
                          <a:solidFill>
                            <a:srgbClr val="000000"/>
                          </a:solidFill>
                          <a:effectLst/>
                          <a:latin typeface="Arial" panose="020B0604020202020204" pitchFamily="34" charset="0"/>
                        </a:rPr>
                        <a:t>$150 </a:t>
                      </a:r>
                    </a:p>
                  </a:txBody>
                  <a:tcPr marL="4763" marR="71438" marT="4763" marB="0" anchor="b"/>
                </a:tc>
                <a:extLst>
                  <a:ext uri="{0D108BD9-81ED-4DB2-BD59-A6C34878D82A}">
                    <a16:rowId xmlns:a16="http://schemas.microsoft.com/office/drawing/2014/main" val="10007"/>
                  </a:ext>
                </a:extLst>
              </a:tr>
              <a:tr h="192513">
                <a:tc>
                  <a:txBody>
                    <a:bodyPr/>
                    <a:lstStyle/>
                    <a:p>
                      <a:pPr algn="l" rtl="0" fontAlgn="b"/>
                      <a:r>
                        <a:rPr lang="en-US" sz="1100" b="0" i="0" u="none" strike="noStrike" dirty="0" err="1">
                          <a:solidFill>
                            <a:srgbClr val="000000"/>
                          </a:solidFill>
                          <a:effectLst/>
                          <a:latin typeface="Arial" panose="020B0604020202020204" pitchFamily="34" charset="0"/>
                        </a:rPr>
                        <a:t>Broberg</a:t>
                      </a:r>
                      <a:r>
                        <a:rPr lang="en-US" sz="1100" b="0" i="0" u="none" strike="noStrike" dirty="0">
                          <a:solidFill>
                            <a:srgbClr val="000000"/>
                          </a:solidFill>
                          <a:effectLst/>
                          <a:latin typeface="Arial" panose="020B0604020202020204" pitchFamily="34" charset="0"/>
                        </a:rPr>
                        <a:t> Insurance (Liability &amp; Lodge)</a:t>
                      </a:r>
                    </a:p>
                  </a:txBody>
                  <a:tcPr marL="4763" marR="4763" marT="4763" marB="0" anchor="b"/>
                </a:tc>
                <a:tc>
                  <a:txBody>
                    <a:bodyPr/>
                    <a:lstStyle/>
                    <a:p>
                      <a:pPr algn="r" rtl="0" fontAlgn="b"/>
                      <a:r>
                        <a:rPr lang="en-US" sz="1100" b="0" i="0" u="none" strike="noStrike" dirty="0">
                          <a:solidFill>
                            <a:srgbClr val="000000"/>
                          </a:solidFill>
                          <a:effectLst/>
                          <a:latin typeface="Arial" panose="020B0604020202020204" pitchFamily="34" charset="0"/>
                        </a:rPr>
                        <a:t>$6,933.00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b"/>
                      <a:r>
                        <a:rPr lang="en-US" sz="1200" b="1" i="0" u="none" strike="noStrike" dirty="0">
                          <a:solidFill>
                            <a:srgbClr val="000000"/>
                          </a:solidFill>
                          <a:effectLst/>
                          <a:highlight>
                            <a:srgbClr val="C0C0C0"/>
                          </a:highlight>
                          <a:latin typeface="Arial" panose="020B0604020202020204" pitchFamily="34" charset="0"/>
                        </a:rPr>
                        <a:t>TOTAL INCOME  </a:t>
                      </a:r>
                    </a:p>
                  </a:txBody>
                  <a:tcPr marL="4763" marR="4763" marT="4763" marB="0" anchor="b"/>
                </a:tc>
                <a:tc>
                  <a:txBody>
                    <a:bodyPr/>
                    <a:lstStyle/>
                    <a:p>
                      <a:pPr algn="r" rtl="0" fontAlgn="b"/>
                      <a:r>
                        <a:rPr lang="en-US" sz="1200" b="1" i="0" u="none" strike="noStrike" dirty="0">
                          <a:solidFill>
                            <a:srgbClr val="000000"/>
                          </a:solidFill>
                          <a:effectLst/>
                          <a:highlight>
                            <a:srgbClr val="C0C0C0"/>
                          </a:highlight>
                          <a:latin typeface="Arial" panose="020B0604020202020204" pitchFamily="34" charset="0"/>
                        </a:rPr>
                        <a:t>$40,505.00 </a:t>
                      </a:r>
                    </a:p>
                  </a:txBody>
                  <a:tcPr marL="4763" marR="71438" marT="4763" marB="0" anchor="b"/>
                </a:tc>
                <a:extLst>
                  <a:ext uri="{0D108BD9-81ED-4DB2-BD59-A6C34878D82A}">
                    <a16:rowId xmlns:a16="http://schemas.microsoft.com/office/drawing/2014/main" val="10008"/>
                  </a:ext>
                </a:extLst>
              </a:tr>
              <a:tr h="171736">
                <a:tc>
                  <a:txBody>
                    <a:bodyPr/>
                    <a:lstStyle/>
                    <a:p>
                      <a:pPr algn="l" rtl="0" fontAlgn="b"/>
                      <a:r>
                        <a:rPr lang="en-US" sz="1100" b="0" i="0" u="none" strike="noStrike" dirty="0" err="1">
                          <a:solidFill>
                            <a:srgbClr val="000000"/>
                          </a:solidFill>
                          <a:effectLst/>
                          <a:latin typeface="Arial" panose="020B0604020202020204" pitchFamily="34" charset="0"/>
                        </a:rPr>
                        <a:t>Huhtula</a:t>
                      </a:r>
                      <a:r>
                        <a:rPr lang="en-US" sz="1100" b="0" i="0" u="none" strike="noStrike" dirty="0">
                          <a:solidFill>
                            <a:srgbClr val="000000"/>
                          </a:solidFill>
                          <a:effectLst/>
                          <a:latin typeface="Arial" panose="020B0604020202020204" pitchFamily="34" charset="0"/>
                        </a:rPr>
                        <a:t> Oil (Fuel)</a:t>
                      </a:r>
                    </a:p>
                  </a:txBody>
                  <a:tcPr marL="4763" marR="4763" marT="4763" marB="0" anchor="b"/>
                </a:tc>
                <a:tc>
                  <a:txBody>
                    <a:bodyPr/>
                    <a:lstStyle/>
                    <a:p>
                      <a:pPr algn="r" rtl="0" fontAlgn="b"/>
                      <a:r>
                        <a:rPr lang="en-US" sz="1100" b="0" i="0" u="none" strike="noStrike" dirty="0">
                          <a:solidFill>
                            <a:srgbClr val="000000"/>
                          </a:solidFill>
                          <a:effectLst/>
                          <a:latin typeface="Arial" panose="020B0604020202020204" pitchFamily="34" charset="0"/>
                        </a:rPr>
                        <a:t>$2,250.00 </a:t>
                      </a:r>
                    </a:p>
                  </a:txBody>
                  <a:tcPr marL="4763" marR="4763" marT="4763" marB="0" anchor="b"/>
                </a:tc>
                <a:tc>
                  <a:txBody>
                    <a:bodyPr/>
                    <a:lstStyle/>
                    <a:p>
                      <a:pPr marL="0" algn="l" defTabSz="914400" rtl="0" eaLnBrk="1" fontAlgn="b" latinLnBrk="0" hangingPunct="1"/>
                      <a:endParaRPr lang="en-US"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536" marR="3536" marT="3536" marB="0" anchor="ctr"/>
                </a:tc>
                <a:tc>
                  <a:txBody>
                    <a:bodyPr/>
                    <a:lstStyle/>
                    <a:p>
                      <a:pPr marL="0" algn="l" defTabSz="914400" rtl="0" eaLnBrk="1" fontAlgn="b" latinLnBrk="0" hangingPunct="1"/>
                      <a:endParaRPr lang="en-US"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536" marR="3536" marT="3536" marB="0" anchor="ctr"/>
                </a:tc>
                <a:tc>
                  <a:txBody>
                    <a:bodyPr/>
                    <a:lstStyle/>
                    <a:p>
                      <a:pPr marL="0" algn="l" defTabSz="914400" rtl="0" eaLnBrk="1" fontAlgn="b" latinLnBrk="0" hangingPunct="1"/>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536" marR="3536" marT="3536" marB="0" anchor="ctr"/>
                </a:tc>
                <a:extLst>
                  <a:ext uri="{0D108BD9-81ED-4DB2-BD59-A6C34878D82A}">
                    <a16:rowId xmlns:a16="http://schemas.microsoft.com/office/drawing/2014/main" val="10009"/>
                  </a:ext>
                </a:extLst>
              </a:tr>
              <a:tr h="215300">
                <a:tc>
                  <a:txBody>
                    <a:bodyPr/>
                    <a:lstStyle/>
                    <a:p>
                      <a:pPr algn="l" rtl="0" fontAlgn="b"/>
                      <a:r>
                        <a:rPr lang="en-US" sz="1100" b="0" i="0" u="none" strike="noStrike" dirty="0">
                          <a:solidFill>
                            <a:srgbClr val="000000"/>
                          </a:solidFill>
                          <a:effectLst/>
                          <a:latin typeface="Arial" panose="020B0604020202020204" pitchFamily="34" charset="0"/>
                        </a:rPr>
                        <a:t>PO Box Annual Renewal</a:t>
                      </a:r>
                    </a:p>
                  </a:txBody>
                  <a:tcPr marL="4763" marR="4763" marT="4763" marB="0" anchor="b"/>
                </a:tc>
                <a:tc>
                  <a:txBody>
                    <a:bodyPr/>
                    <a:lstStyle/>
                    <a:p>
                      <a:pPr algn="r" rtl="0" fontAlgn="b"/>
                      <a:r>
                        <a:rPr lang="en-US" sz="1100" b="0" i="0" u="none" strike="noStrike" dirty="0">
                          <a:solidFill>
                            <a:srgbClr val="000000"/>
                          </a:solidFill>
                          <a:effectLst/>
                          <a:latin typeface="Arial" panose="020B0604020202020204" pitchFamily="34" charset="0"/>
                        </a:rPr>
                        <a:t>$80.00 </a:t>
                      </a:r>
                    </a:p>
                  </a:txBody>
                  <a:tcPr marL="4763" marR="4763" marT="4763" marB="0" anchor="b"/>
                </a:tc>
                <a:tc>
                  <a:txBody>
                    <a:bodyPr/>
                    <a:lstStyle/>
                    <a:p>
                      <a:pPr marL="0" algn="l" defTabSz="914400" rtl="0" eaLnBrk="1" fontAlgn="b" latinLnBrk="0" hangingPunct="1"/>
                      <a:endParaRPr lang="en-US"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536" marR="3536" marT="3536" marB="0" anchor="ctr"/>
                </a:tc>
                <a:tc>
                  <a:txBody>
                    <a:bodyPr/>
                    <a:lstStyle/>
                    <a:p>
                      <a:pPr marL="0" algn="l" defTabSz="914400" rtl="0" eaLnBrk="1" fontAlgn="b" latinLnBrk="0" hangingPunct="1"/>
                      <a:endParaRPr lang="en-US"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536" marR="3536" marT="3536" marB="0" anchor="ctr"/>
                </a:tc>
                <a:tc>
                  <a:txBody>
                    <a:bodyPr/>
                    <a:lstStyle/>
                    <a:p>
                      <a:pPr marL="0" algn="l" defTabSz="914400" rtl="0" eaLnBrk="1" fontAlgn="b" latinLnBrk="0" hangingPunct="1"/>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536" marR="3536" marT="3536" marB="0" anchor="ctr"/>
                </a:tc>
                <a:extLst>
                  <a:ext uri="{0D108BD9-81ED-4DB2-BD59-A6C34878D82A}">
                    <a16:rowId xmlns:a16="http://schemas.microsoft.com/office/drawing/2014/main" val="10010"/>
                  </a:ext>
                </a:extLst>
              </a:tr>
              <a:tr h="241114">
                <a:tc>
                  <a:txBody>
                    <a:bodyPr/>
                    <a:lstStyle/>
                    <a:p>
                      <a:pPr algn="l" rtl="0" fontAlgn="b"/>
                      <a:r>
                        <a:rPr lang="en-US" sz="1100" b="0" i="0" u="none" strike="noStrike" dirty="0">
                          <a:solidFill>
                            <a:srgbClr val="000000"/>
                          </a:solidFill>
                          <a:effectLst/>
                          <a:latin typeface="Arial" panose="020B0604020202020204" pitchFamily="34" charset="0"/>
                        </a:rPr>
                        <a:t>E.coli Test (Nashoba Analytical) </a:t>
                      </a:r>
                    </a:p>
                  </a:txBody>
                  <a:tcPr marL="4763" marR="4763" marT="4763" marB="0" anchor="b"/>
                </a:tc>
                <a:tc>
                  <a:txBody>
                    <a:bodyPr/>
                    <a:lstStyle/>
                    <a:p>
                      <a:pPr algn="r" rtl="0" fontAlgn="b"/>
                      <a:r>
                        <a:rPr lang="en-US" sz="1100" b="0" i="0" u="none" strike="noStrike" dirty="0">
                          <a:solidFill>
                            <a:srgbClr val="000000"/>
                          </a:solidFill>
                          <a:effectLst/>
                          <a:latin typeface="Arial" panose="020B0604020202020204" pitchFamily="34" charset="0"/>
                        </a:rPr>
                        <a:t>$300.00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ctr"/>
                      <a:r>
                        <a:rPr lang="en-US" sz="1200" b="1" i="0" u="none" strike="noStrike" dirty="0">
                          <a:solidFill>
                            <a:srgbClr val="000000"/>
                          </a:solidFill>
                          <a:effectLst/>
                          <a:latin typeface="Arial" panose="020B0604020202020204" pitchFamily="34" charset="0"/>
                        </a:rPr>
                        <a:t>Total Expenses</a:t>
                      </a:r>
                    </a:p>
                  </a:txBody>
                  <a:tcPr marL="4763" marR="4763" marT="4763" marB="0" anchor="ctr"/>
                </a:tc>
                <a:tc>
                  <a:txBody>
                    <a:bodyPr/>
                    <a:lstStyle/>
                    <a:p>
                      <a:pPr algn="r" rtl="0" fontAlgn="b"/>
                      <a:r>
                        <a:rPr lang="en-US" sz="1200" b="1" i="0" u="none" strike="noStrike" dirty="0">
                          <a:solidFill>
                            <a:srgbClr val="000000"/>
                          </a:solidFill>
                          <a:effectLst/>
                          <a:latin typeface="Arial" panose="020B0604020202020204" pitchFamily="34" charset="0"/>
                        </a:rPr>
                        <a:t>$40,355.00 </a:t>
                      </a:r>
                    </a:p>
                  </a:txBody>
                  <a:tcPr marL="4763" marR="4763" marT="4763" marB="0" anchor="b"/>
                </a:tc>
                <a:extLst>
                  <a:ext uri="{0D108BD9-81ED-4DB2-BD59-A6C34878D82A}">
                    <a16:rowId xmlns:a16="http://schemas.microsoft.com/office/drawing/2014/main" val="10011"/>
                  </a:ext>
                </a:extLst>
              </a:tr>
              <a:tr h="192513">
                <a:tc>
                  <a:txBody>
                    <a:bodyPr/>
                    <a:lstStyle/>
                    <a:p>
                      <a:pPr algn="l" rtl="0" fontAlgn="b"/>
                      <a:r>
                        <a:rPr lang="en-US" sz="1100" b="0" i="0" u="none" strike="noStrike" dirty="0">
                          <a:solidFill>
                            <a:srgbClr val="000000"/>
                          </a:solidFill>
                          <a:effectLst/>
                          <a:latin typeface="Arial" panose="020B0604020202020204" pitchFamily="34" charset="0"/>
                        </a:rPr>
                        <a:t>Web Site Hosting Renewal</a:t>
                      </a:r>
                    </a:p>
                  </a:txBody>
                  <a:tcPr marL="4763" marR="4763" marT="4763" marB="0" anchor="b"/>
                </a:tc>
                <a:tc>
                  <a:txBody>
                    <a:bodyPr/>
                    <a:lstStyle/>
                    <a:p>
                      <a:pPr algn="r" rtl="0" fontAlgn="b"/>
                      <a:r>
                        <a:rPr lang="en-US" sz="1100" b="0" i="0" u="none" strike="noStrike" dirty="0">
                          <a:solidFill>
                            <a:srgbClr val="000000"/>
                          </a:solidFill>
                          <a:effectLst/>
                          <a:latin typeface="Arial" panose="020B0604020202020204" pitchFamily="34" charset="0"/>
                        </a:rPr>
                        <a:t>$200.00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ctr"/>
                      <a:r>
                        <a:rPr lang="en-US" sz="1200" b="1" i="0" u="none" strike="noStrike" dirty="0">
                          <a:solidFill>
                            <a:srgbClr val="000000"/>
                          </a:solidFill>
                          <a:effectLst/>
                          <a:latin typeface="Arial" panose="020B0604020202020204" pitchFamily="34" charset="0"/>
                        </a:rPr>
                        <a:t>Total Income</a:t>
                      </a:r>
                    </a:p>
                  </a:txBody>
                  <a:tcPr marL="4763" marR="4763" marT="4763" marB="0" anchor="ctr"/>
                </a:tc>
                <a:tc>
                  <a:txBody>
                    <a:bodyPr/>
                    <a:lstStyle/>
                    <a:p>
                      <a:pPr algn="r" rtl="0" fontAlgn="b"/>
                      <a:r>
                        <a:rPr lang="en-US" sz="1200" b="1" i="0" u="none" strike="noStrike" dirty="0">
                          <a:solidFill>
                            <a:srgbClr val="000000"/>
                          </a:solidFill>
                          <a:effectLst/>
                          <a:latin typeface="Arial" panose="020B0604020202020204" pitchFamily="34" charset="0"/>
                        </a:rPr>
                        <a:t>$40,505.00 </a:t>
                      </a:r>
                    </a:p>
                  </a:txBody>
                  <a:tcPr marL="4763" marR="4763" marT="4763" marB="0" anchor="b"/>
                </a:tc>
                <a:extLst>
                  <a:ext uri="{0D108BD9-81ED-4DB2-BD59-A6C34878D82A}">
                    <a16:rowId xmlns:a16="http://schemas.microsoft.com/office/drawing/2014/main" val="10012"/>
                  </a:ext>
                </a:extLst>
              </a:tr>
              <a:tr h="200010">
                <a:tc>
                  <a:txBody>
                    <a:bodyPr/>
                    <a:lstStyle/>
                    <a:p>
                      <a:pPr algn="l" rtl="0" fontAlgn="b"/>
                      <a:r>
                        <a:rPr lang="en-US" sz="1100" b="0" i="0" u="none" strike="noStrike" dirty="0">
                          <a:solidFill>
                            <a:srgbClr val="000000"/>
                          </a:solidFill>
                          <a:effectLst/>
                          <a:latin typeface="Arial" panose="020B0604020202020204" pitchFamily="34" charset="0"/>
                        </a:rPr>
                        <a:t>2023 Tax Filings</a:t>
                      </a:r>
                    </a:p>
                  </a:txBody>
                  <a:tcPr marL="4763" marR="4763" marT="4763" marB="0" anchor="b"/>
                </a:tc>
                <a:tc>
                  <a:txBody>
                    <a:bodyPr/>
                    <a:lstStyle/>
                    <a:p>
                      <a:pPr algn="r" rtl="0" fontAlgn="b"/>
                      <a:r>
                        <a:rPr lang="en-US" sz="1100" b="0" i="0" u="none" strike="noStrike" dirty="0">
                          <a:solidFill>
                            <a:srgbClr val="000000"/>
                          </a:solidFill>
                          <a:effectLst/>
                          <a:latin typeface="Arial" panose="020B0604020202020204" pitchFamily="34" charset="0"/>
                        </a:rPr>
                        <a:t>$300.00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rtl="0" fontAlgn="ctr"/>
                      <a:r>
                        <a:rPr lang="en-US" sz="1200" b="1" i="0" u="none" strike="noStrike" dirty="0">
                          <a:solidFill>
                            <a:srgbClr val="000000"/>
                          </a:solidFill>
                          <a:effectLst/>
                          <a:highlight>
                            <a:srgbClr val="C0C0C0"/>
                          </a:highlight>
                          <a:latin typeface="Arial" panose="020B0604020202020204" pitchFamily="34" charset="0"/>
                        </a:rPr>
                        <a:t>Net Cash Flow:</a:t>
                      </a:r>
                    </a:p>
                  </a:txBody>
                  <a:tcPr marL="4763" marR="4763" marT="4763" marB="0" anchor="ctr"/>
                </a:tc>
                <a:tc>
                  <a:txBody>
                    <a:bodyPr/>
                    <a:lstStyle/>
                    <a:p>
                      <a:pPr algn="r" rtl="0" fontAlgn="b"/>
                      <a:r>
                        <a:rPr lang="en-US" sz="1200" b="1" i="0" u="none" strike="noStrike" dirty="0">
                          <a:solidFill>
                            <a:srgbClr val="000000"/>
                          </a:solidFill>
                          <a:effectLst/>
                          <a:highlight>
                            <a:srgbClr val="C0C0C0"/>
                          </a:highlight>
                          <a:latin typeface="Arial" panose="020B0604020202020204" pitchFamily="34" charset="0"/>
                        </a:rPr>
                        <a:t>$150.00 </a:t>
                      </a:r>
                    </a:p>
                  </a:txBody>
                  <a:tcPr marL="4763" marR="4763" marT="4763" marB="0" anchor="b"/>
                </a:tc>
                <a:extLst>
                  <a:ext uri="{0D108BD9-81ED-4DB2-BD59-A6C34878D82A}">
                    <a16:rowId xmlns:a16="http://schemas.microsoft.com/office/drawing/2014/main" val="10013"/>
                  </a:ext>
                </a:extLst>
              </a:tr>
              <a:tr h="1925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rPr>
                        <a:t>Tax Accountant</a:t>
                      </a:r>
                    </a:p>
                  </a:txBody>
                  <a:tcPr marL="4763" marR="4763" marT="4763"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rPr>
                        <a:t>$850.00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3031444644"/>
                  </a:ext>
                </a:extLst>
              </a:tr>
              <a:tr h="192513">
                <a:tc>
                  <a:txBody>
                    <a:bodyPr/>
                    <a:lstStyle/>
                    <a:p>
                      <a:pPr algn="l" rtl="0" fontAlgn="b"/>
                      <a:r>
                        <a:rPr lang="en-US" sz="1100" b="0" i="0" u="none" strike="noStrike">
                          <a:solidFill>
                            <a:srgbClr val="000000"/>
                          </a:solidFill>
                          <a:effectLst/>
                          <a:latin typeface="Arial" panose="020B0604020202020204" pitchFamily="34" charset="0"/>
                        </a:rPr>
                        <a:t>Mailings/Meeting Supplies </a:t>
                      </a:r>
                    </a:p>
                  </a:txBody>
                  <a:tcPr marL="4763" marR="4763" marT="4763" marB="0" anchor="b"/>
                </a:tc>
                <a:tc>
                  <a:txBody>
                    <a:bodyPr/>
                    <a:lstStyle/>
                    <a:p>
                      <a:pPr algn="r" rtl="0" fontAlgn="b"/>
                      <a:r>
                        <a:rPr lang="en-US" sz="1100" b="0" i="0" u="none" strike="noStrike">
                          <a:solidFill>
                            <a:srgbClr val="000000"/>
                          </a:solidFill>
                          <a:effectLst/>
                          <a:latin typeface="Arial" panose="020B0604020202020204" pitchFamily="34" charset="0"/>
                        </a:rPr>
                        <a:t>$750.00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15"/>
                  </a:ext>
                </a:extLst>
              </a:tr>
              <a:tr h="192513">
                <a:tc>
                  <a:txBody>
                    <a:bodyPr/>
                    <a:lstStyle/>
                    <a:p>
                      <a:pPr algn="l" rtl="0" fontAlgn="b"/>
                      <a:r>
                        <a:rPr lang="en-US" sz="1100" b="0" i="0" u="none" strike="noStrike" dirty="0">
                          <a:solidFill>
                            <a:srgbClr val="000000"/>
                          </a:solidFill>
                          <a:effectLst/>
                          <a:latin typeface="Arial" panose="020B0604020202020204" pitchFamily="34" charset="0"/>
                        </a:rPr>
                        <a:t>Spring Cleanup/Annual Beach Party</a:t>
                      </a:r>
                    </a:p>
                  </a:txBody>
                  <a:tcPr marL="4763" marR="4763" marT="4763" marB="0" anchor="b"/>
                </a:tc>
                <a:tc>
                  <a:txBody>
                    <a:bodyPr/>
                    <a:lstStyle/>
                    <a:p>
                      <a:pPr algn="r" rtl="0" fontAlgn="b"/>
                      <a:r>
                        <a:rPr lang="en-US" sz="1100" b="0" i="0" u="sng" strike="noStrike">
                          <a:solidFill>
                            <a:srgbClr val="000000"/>
                          </a:solidFill>
                          <a:effectLst/>
                          <a:latin typeface="Arial" panose="020B0604020202020204" pitchFamily="34" charset="0"/>
                        </a:rPr>
                        <a:t>$750.00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16"/>
                  </a:ext>
                </a:extLst>
              </a:tr>
              <a:tr h="192513">
                <a:tc>
                  <a:txBody>
                    <a:bodyPr/>
                    <a:lstStyle/>
                    <a:p>
                      <a:pPr algn="l" rtl="0" fontAlgn="b"/>
                      <a:r>
                        <a:rPr lang="en-US" sz="1200" b="1" i="0" u="none" strike="noStrike" dirty="0">
                          <a:solidFill>
                            <a:srgbClr val="000000"/>
                          </a:solidFill>
                          <a:effectLst/>
                          <a:highlight>
                            <a:srgbClr val="C0C0C0"/>
                          </a:highlight>
                          <a:latin typeface="Arial" panose="020B0604020202020204" pitchFamily="34" charset="0"/>
                        </a:rPr>
                        <a:t>TOTAL OPERATING EXPENSES</a:t>
                      </a:r>
                    </a:p>
                  </a:txBody>
                  <a:tcPr marL="4763" marR="4763" marT="4763" marB="0" anchor="b"/>
                </a:tc>
                <a:tc>
                  <a:txBody>
                    <a:bodyPr/>
                    <a:lstStyle/>
                    <a:p>
                      <a:pPr algn="r" rtl="0" fontAlgn="b"/>
                      <a:r>
                        <a:rPr lang="en-US" sz="1200" b="1" i="0" u="none" strike="noStrike" dirty="0">
                          <a:solidFill>
                            <a:srgbClr val="000000"/>
                          </a:solidFill>
                          <a:effectLst/>
                          <a:highlight>
                            <a:srgbClr val="C0C0C0"/>
                          </a:highlight>
                          <a:latin typeface="Arial" panose="020B0604020202020204" pitchFamily="34" charset="0"/>
                        </a:rPr>
                        <a:t>$20,355.00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17"/>
                  </a:ext>
                </a:extLst>
              </a:tr>
              <a:tr h="192513">
                <a:tc>
                  <a:txBody>
                    <a:bodyPr/>
                    <a:lstStyle/>
                    <a:p>
                      <a:pPr algn="l" rtl="0" fontAlgn="b"/>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r" rtl="0" fontAlgn="b"/>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18"/>
                  </a:ext>
                </a:extLst>
              </a:tr>
              <a:tr h="255467">
                <a:tc>
                  <a:txBody>
                    <a:bodyPr/>
                    <a:lstStyle/>
                    <a:p>
                      <a:pPr marL="0" algn="ctr" defTabSz="914400" rtl="0" eaLnBrk="1" fontAlgn="b" latinLnBrk="0" hangingPunct="1"/>
                      <a:endParaRPr lang="en-US" sz="16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36" marR="3536" marT="353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3624422319"/>
                  </a:ext>
                </a:extLst>
              </a:tr>
              <a:tr h="255467">
                <a:tc>
                  <a:txBody>
                    <a:bodyPr/>
                    <a:lstStyle/>
                    <a:p>
                      <a:pPr marL="0" algn="ctr" defTabSz="914400" rtl="0" eaLnBrk="1" fontAlgn="b" latinLnBrk="0" hangingPunct="1"/>
                      <a:r>
                        <a:rPr lang="en-US" sz="1600" u="none" strike="noStrike" kern="1200" dirty="0">
                          <a:solidFill>
                            <a:schemeClr val="tx1"/>
                          </a:solidFill>
                          <a:effectLst/>
                          <a:latin typeface="Arial" panose="020B0604020202020204" pitchFamily="34" charset="0"/>
                          <a:ea typeface="+mn-ea"/>
                          <a:cs typeface="Arial" panose="020B0604020202020204" pitchFamily="34" charset="0"/>
                        </a:rPr>
                        <a:t>MAINTENANCE &amp; IMPROVEMENTS</a:t>
                      </a:r>
                    </a:p>
                  </a:txBody>
                  <a:tcPr marL="3536" marR="3536" marT="353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cs typeface="Arial" panose="020B0604020202020204" pitchFamily="34" charset="0"/>
                        </a:rPr>
                        <a:t>BUDGET</a:t>
                      </a:r>
                      <a:r>
                        <a:rPr lang="en-US" sz="1600" u="none" strike="noStrike" kern="1200" dirty="0">
                          <a:solidFill>
                            <a:schemeClr val="tx1"/>
                          </a:solidFill>
                          <a:effectLst/>
                          <a:latin typeface="Arial" panose="020B0604020202020204" pitchFamily="34" charset="0"/>
                          <a:ea typeface="+mn-ea"/>
                          <a:cs typeface="Arial" panose="020B0604020202020204" pitchFamily="34" charset="0"/>
                        </a:rPr>
                        <a:t>   </a:t>
                      </a: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19"/>
                  </a:ext>
                </a:extLst>
              </a:tr>
              <a:tr h="192513">
                <a:tc>
                  <a:txBody>
                    <a:bodyPr/>
                    <a:lstStyle/>
                    <a:p>
                      <a:pPr algn="l" fontAlgn="b"/>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20"/>
                  </a:ext>
                </a:extLst>
              </a:tr>
              <a:tr h="192513">
                <a:tc>
                  <a:txBody>
                    <a:bodyPr/>
                    <a:lstStyle/>
                    <a:p>
                      <a:pPr algn="l" rtl="0" fontAlgn="b"/>
                      <a:r>
                        <a:rPr lang="en-US" sz="1200" b="0" i="0" u="none" strike="noStrike">
                          <a:solidFill>
                            <a:srgbClr val="000000"/>
                          </a:solidFill>
                          <a:effectLst/>
                          <a:latin typeface="Arial" panose="020B0604020202020204" pitchFamily="34" charset="0"/>
                        </a:rPr>
                        <a:t>Lodge cleaning &amp; supplies</a:t>
                      </a:r>
                    </a:p>
                  </a:txBody>
                  <a:tcPr marL="4763" marR="4763" marT="4763" marB="0" anchor="b"/>
                </a:tc>
                <a:tc>
                  <a:txBody>
                    <a:bodyPr/>
                    <a:lstStyle/>
                    <a:p>
                      <a:pPr algn="r" rtl="0" fontAlgn="b"/>
                      <a:r>
                        <a:rPr lang="en-US" sz="1200" b="0" i="0" u="none" strike="noStrike">
                          <a:solidFill>
                            <a:srgbClr val="000000"/>
                          </a:solidFill>
                          <a:effectLst/>
                          <a:latin typeface="Arial" panose="020B0604020202020204" pitchFamily="34" charset="0"/>
                        </a:rPr>
                        <a:t>$1,250.00 </a:t>
                      </a:r>
                    </a:p>
                  </a:txBody>
                  <a:tcPr marL="4763" marR="4763" marT="4763" marB="0" anchor="b"/>
                </a:tc>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21"/>
                  </a:ext>
                </a:extLst>
              </a:tr>
              <a:tr h="192513">
                <a:tc>
                  <a:txBody>
                    <a:bodyPr/>
                    <a:lstStyle/>
                    <a:p>
                      <a:pPr algn="l" rtl="0" fontAlgn="b"/>
                      <a:r>
                        <a:rPr lang="en-US" sz="1200" b="0" i="0" u="none" strike="noStrike">
                          <a:solidFill>
                            <a:srgbClr val="000000"/>
                          </a:solidFill>
                          <a:effectLst/>
                          <a:latin typeface="Arial" panose="020B0604020202020204" pitchFamily="34" charset="0"/>
                        </a:rPr>
                        <a:t>General Repairs &amp; Maintenance</a:t>
                      </a:r>
                    </a:p>
                  </a:txBody>
                  <a:tcPr marL="4763" marR="4763" marT="4763" marB="0" anchor="b"/>
                </a:tc>
                <a:tc>
                  <a:txBody>
                    <a:bodyPr/>
                    <a:lstStyle/>
                    <a:p>
                      <a:pPr algn="r" rtl="0" fontAlgn="b"/>
                      <a:r>
                        <a:rPr lang="en-US" sz="1200" b="0" i="0" u="none" strike="noStrike">
                          <a:solidFill>
                            <a:srgbClr val="000000"/>
                          </a:solidFill>
                          <a:effectLst/>
                          <a:latin typeface="Arial" panose="020B0604020202020204" pitchFamily="34" charset="0"/>
                        </a:rPr>
                        <a:t>$6,500.00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22"/>
                  </a:ext>
                </a:extLst>
              </a:tr>
              <a:tr h="192513">
                <a:tc>
                  <a:txBody>
                    <a:bodyPr/>
                    <a:lstStyle/>
                    <a:p>
                      <a:pPr algn="l" rtl="0" fontAlgn="b"/>
                      <a:r>
                        <a:rPr lang="en-US" sz="1200" b="0" i="0" u="none" strike="noStrike">
                          <a:solidFill>
                            <a:srgbClr val="000000"/>
                          </a:solidFill>
                          <a:effectLst/>
                          <a:latin typeface="Arial" panose="020B0604020202020204" pitchFamily="34" charset="0"/>
                        </a:rPr>
                        <a:t>Fuel / Supplies for Mowing, etc.</a:t>
                      </a:r>
                    </a:p>
                  </a:txBody>
                  <a:tcPr marL="4763" marR="4763" marT="4763" marB="0" anchor="b"/>
                </a:tc>
                <a:tc>
                  <a:txBody>
                    <a:bodyPr/>
                    <a:lstStyle/>
                    <a:p>
                      <a:pPr algn="r" rtl="0" fontAlgn="b"/>
                      <a:r>
                        <a:rPr lang="en-US" sz="1200" b="0" i="0" u="none" strike="noStrike">
                          <a:solidFill>
                            <a:srgbClr val="000000"/>
                          </a:solidFill>
                          <a:effectLst/>
                          <a:latin typeface="Arial" panose="020B0604020202020204" pitchFamily="34" charset="0"/>
                        </a:rPr>
                        <a:t>$250.00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23"/>
                  </a:ext>
                </a:extLst>
              </a:tr>
              <a:tr h="192513">
                <a:tc>
                  <a:txBody>
                    <a:bodyPr/>
                    <a:lstStyle/>
                    <a:p>
                      <a:pPr algn="l" rtl="0" fontAlgn="b"/>
                      <a:r>
                        <a:rPr lang="en-US" sz="1200" b="0" i="0" u="none" strike="noStrike">
                          <a:solidFill>
                            <a:srgbClr val="000000"/>
                          </a:solidFill>
                          <a:effectLst/>
                          <a:latin typeface="Arial" panose="020B0604020202020204" pitchFamily="34" charset="0"/>
                        </a:rPr>
                        <a:t>Pond Maintenance</a:t>
                      </a:r>
                    </a:p>
                  </a:txBody>
                  <a:tcPr marL="4763" marR="4763" marT="4763" marB="0" anchor="b"/>
                </a:tc>
                <a:tc>
                  <a:txBody>
                    <a:bodyPr/>
                    <a:lstStyle/>
                    <a:p>
                      <a:pPr algn="r" rtl="0" fontAlgn="b"/>
                      <a:r>
                        <a:rPr lang="en-US" sz="1200" b="0" i="0" u="none" strike="noStrike">
                          <a:solidFill>
                            <a:srgbClr val="000000"/>
                          </a:solidFill>
                          <a:effectLst/>
                          <a:latin typeface="Arial" panose="020B0604020202020204" pitchFamily="34" charset="0"/>
                        </a:rPr>
                        <a:t>$12,000.00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24"/>
                  </a:ext>
                </a:extLst>
              </a:tr>
              <a:tr h="220329">
                <a:tc>
                  <a:txBody>
                    <a:bodyPr/>
                    <a:lstStyle/>
                    <a:p>
                      <a:pPr algn="l" rtl="0" fontAlgn="b"/>
                      <a:r>
                        <a:rPr lang="en-US" sz="1200" b="1" i="0" u="none" strike="noStrike" dirty="0">
                          <a:solidFill>
                            <a:srgbClr val="000000"/>
                          </a:solidFill>
                          <a:effectLst/>
                          <a:highlight>
                            <a:srgbClr val="C0C0C0"/>
                          </a:highlight>
                          <a:latin typeface="Arial" panose="020B0604020202020204" pitchFamily="34" charset="0"/>
                        </a:rPr>
                        <a:t>TOTAL MAINTENANCE &amp; IMPROVEMENTS</a:t>
                      </a:r>
                    </a:p>
                  </a:txBody>
                  <a:tcPr marL="4763" marR="4763" marT="4763" marB="0" anchor="b"/>
                </a:tc>
                <a:tc>
                  <a:txBody>
                    <a:bodyPr/>
                    <a:lstStyle/>
                    <a:p>
                      <a:pPr algn="r" rtl="0" fontAlgn="b"/>
                      <a:r>
                        <a:rPr lang="en-US" sz="1200" b="1" i="0" u="none" strike="noStrike" dirty="0">
                          <a:solidFill>
                            <a:srgbClr val="000000"/>
                          </a:solidFill>
                          <a:effectLst/>
                          <a:highlight>
                            <a:srgbClr val="C0C0C0"/>
                          </a:highlight>
                          <a:latin typeface="Arial" panose="020B0604020202020204" pitchFamily="34" charset="0"/>
                        </a:rPr>
                        <a:t>$20,000.00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25"/>
                  </a:ext>
                </a:extLst>
              </a:tr>
              <a:tr h="192513">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1" i="0" u="sng"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26"/>
                  </a:ext>
                </a:extLst>
              </a:tr>
              <a:tr h="196201">
                <a:tc>
                  <a:txBody>
                    <a:bodyPr/>
                    <a:lstStyle/>
                    <a:p>
                      <a:pPr algn="l" fontAlgn="b"/>
                      <a:r>
                        <a:rPr lang="en-US" sz="1200" b="1" i="0" u="none" strike="noStrike" dirty="0">
                          <a:solidFill>
                            <a:srgbClr val="000000"/>
                          </a:solidFill>
                          <a:effectLst/>
                          <a:highlight>
                            <a:srgbClr val="C0C0C0"/>
                          </a:highlight>
                          <a:latin typeface="Arial" panose="020B0604020202020204" pitchFamily="34" charset="0"/>
                          <a:cs typeface="Arial" panose="020B0604020202020204" pitchFamily="34" charset="0"/>
                        </a:rPr>
                        <a:t>TOTAL EXPENSES</a:t>
                      </a:r>
                    </a:p>
                  </a:txBody>
                  <a:tcPr marL="4787" marR="4787" marT="4787" marB="0" anchor="ctr"/>
                </a:tc>
                <a:tc>
                  <a:txBody>
                    <a:bodyPr/>
                    <a:lstStyle/>
                    <a:p>
                      <a:pPr algn="r" rtl="0" fontAlgn="b"/>
                      <a:r>
                        <a:rPr lang="en-US" sz="1200" b="1" i="0" u="none" strike="noStrike" dirty="0">
                          <a:solidFill>
                            <a:srgbClr val="000000"/>
                          </a:solidFill>
                          <a:effectLst/>
                          <a:highlight>
                            <a:srgbClr val="C0C0C0"/>
                          </a:highlight>
                          <a:latin typeface="Arial" panose="020B0604020202020204" pitchFamily="34" charset="0"/>
                        </a:rPr>
                        <a:t>$40,355.00 </a:t>
                      </a:r>
                    </a:p>
                  </a:txBody>
                  <a:tcPr marL="4763" marR="4763" marT="4763"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536" marR="3536" marT="3536" marB="0" anchor="ctr"/>
                </a:tc>
                <a:extLst>
                  <a:ext uri="{0D108BD9-81ED-4DB2-BD59-A6C34878D82A}">
                    <a16:rowId xmlns:a16="http://schemas.microsoft.com/office/drawing/2014/main" val="10027"/>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229600" cy="1143000"/>
          </a:xfrm>
        </p:spPr>
        <p:txBody>
          <a:bodyPr/>
          <a:lstStyle/>
          <a:p>
            <a:r>
              <a:rPr lang="en-US" dirty="0"/>
              <a:t>Voting</a:t>
            </a:r>
          </a:p>
        </p:txBody>
      </p:sp>
      <p:sp>
        <p:nvSpPr>
          <p:cNvPr id="3" name="Content Placeholder 2"/>
          <p:cNvSpPr>
            <a:spLocks noGrp="1"/>
          </p:cNvSpPr>
          <p:nvPr>
            <p:ph idx="1"/>
          </p:nvPr>
        </p:nvSpPr>
        <p:spPr>
          <a:xfrm>
            <a:off x="533400" y="2667001"/>
            <a:ext cx="8153400" cy="2286000"/>
          </a:xfrm>
        </p:spPr>
        <p:txBody>
          <a:bodyPr/>
          <a:lstStyle/>
          <a:p>
            <a:r>
              <a:rPr lang="en-US" dirty="0"/>
              <a:t>Pond Treatment</a:t>
            </a:r>
          </a:p>
          <a:p>
            <a:r>
              <a:rPr lang="en-US" dirty="0"/>
              <a:t>2024-2025 Annual Maintenance and Deed Assessment Fee</a:t>
            </a:r>
          </a:p>
          <a:p>
            <a:r>
              <a:rPr lang="en-US" dirty="0"/>
              <a:t>PPOA Board of Directors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805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C0B0-E491-87C0-4BD8-5369A4E1D98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8A5A5EA-E23C-D088-2A03-285848F4651A}"/>
              </a:ext>
            </a:extLst>
          </p:cNvPr>
          <p:cNvSpPr>
            <a:spLocks noGrp="1"/>
          </p:cNvSpPr>
          <p:nvPr>
            <p:ph idx="1"/>
          </p:nvPr>
        </p:nvSpPr>
        <p:spPr>
          <a:xfrm>
            <a:off x="381001" y="1828800"/>
            <a:ext cx="8583612" cy="4800600"/>
          </a:xfrm>
        </p:spPr>
        <p:txBody>
          <a:bodyPr/>
          <a:lstStyle/>
          <a:p>
            <a:pPr marL="0" indent="0">
              <a:buNone/>
            </a:pPr>
            <a:endParaRPr lang="en-US" sz="2400" dirty="0"/>
          </a:p>
          <a:p>
            <a:pPr marL="0" indent="0">
              <a:buNone/>
            </a:pPr>
            <a:r>
              <a:rPr lang="en-US" sz="2400" dirty="0"/>
              <a:t>Two vendors were contacted. Solitude (previous vendor) and Water and Wetland. Solitude did not provide a timely quote. Water and Wetland promptly provided the following:</a:t>
            </a:r>
          </a:p>
          <a:p>
            <a:r>
              <a:rPr lang="en-US" sz="2400" dirty="0"/>
              <a:t>Goal: 10 ppb range to control the bladderwort and milfoil, closer to 20 ppb in the water to get strong control of the lilies. </a:t>
            </a:r>
          </a:p>
          <a:p>
            <a:r>
              <a:rPr lang="en-US" sz="2400" dirty="0"/>
              <a:t>Based on dissipation #’s from 2022 and the fact that Sonar will break down faster in 2.5 ft of water vs our typical 4-6 ft treatment areas, the following program is recommended to keep about 20 ppb in the water for the first half of the summer. </a:t>
            </a:r>
          </a:p>
          <a:p>
            <a:r>
              <a:rPr lang="en-US" sz="2400" dirty="0"/>
              <a:t>Maintain approximately 20 ppb Sonar Genesis in the pond for 60+ days. Start early in the spring before lilies reach the surface.</a:t>
            </a:r>
          </a:p>
        </p:txBody>
      </p:sp>
      <p:pic>
        <p:nvPicPr>
          <p:cNvPr id="4" name="Picture 3">
            <a:extLst>
              <a:ext uri="{FF2B5EF4-FFF2-40B4-BE49-F238E27FC236}">
                <a16:creationId xmlns:a16="http://schemas.microsoft.com/office/drawing/2014/main" id="{A2DE1F23-713A-1C14-E2BB-84B7660C5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F63CA7B-4AFC-E049-D984-7F71711B0E8F}"/>
              </a:ext>
            </a:extLst>
          </p:cNvPr>
          <p:cNvSpPr txBox="1"/>
          <p:nvPr/>
        </p:nvSpPr>
        <p:spPr>
          <a:xfrm>
            <a:off x="154366" y="1497273"/>
            <a:ext cx="8610600" cy="707886"/>
          </a:xfrm>
          <a:prstGeom prst="rect">
            <a:avLst/>
          </a:prstGeom>
          <a:noFill/>
        </p:spPr>
        <p:txBody>
          <a:bodyPr wrap="square">
            <a:spAutoFit/>
          </a:bodyPr>
          <a:lstStyle/>
          <a:p>
            <a:r>
              <a:rPr lang="en-US" altLang="en-US" sz="4000" b="1" dirty="0"/>
              <a:t>Pond Maintenance Vote</a:t>
            </a:r>
            <a:endParaRPr lang="en-US" b="1" dirty="0"/>
          </a:p>
        </p:txBody>
      </p:sp>
    </p:spTree>
    <p:extLst>
      <p:ext uri="{BB962C8B-B14F-4D97-AF65-F5344CB8AC3E}">
        <p14:creationId xmlns:p14="http://schemas.microsoft.com/office/powerpoint/2010/main" val="781067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C0B0-E491-87C0-4BD8-5369A4E1D98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8A5A5EA-E23C-D088-2A03-285848F4651A}"/>
              </a:ext>
            </a:extLst>
          </p:cNvPr>
          <p:cNvSpPr>
            <a:spLocks noGrp="1"/>
          </p:cNvSpPr>
          <p:nvPr>
            <p:ph idx="1"/>
          </p:nvPr>
        </p:nvSpPr>
        <p:spPr>
          <a:xfrm>
            <a:off x="381001" y="1600200"/>
            <a:ext cx="8583612" cy="5029200"/>
          </a:xfrm>
        </p:spPr>
        <p:txBody>
          <a:bodyPr/>
          <a:lstStyle/>
          <a:p>
            <a:pPr marL="0" indent="0">
              <a:buNone/>
            </a:pPr>
            <a:r>
              <a:rPr lang="en-US" sz="2800" dirty="0"/>
              <a:t>● Application #1 – 30 ppb in Early May.</a:t>
            </a:r>
          </a:p>
          <a:p>
            <a:pPr marL="0" indent="0">
              <a:buNone/>
            </a:pPr>
            <a:r>
              <a:rPr lang="en-US" sz="2800" dirty="0"/>
              <a:t>● Application #2 – 30 ppb in approximately mid-June.</a:t>
            </a:r>
          </a:p>
          <a:p>
            <a:pPr marL="0" indent="0">
              <a:buNone/>
            </a:pPr>
            <a:endParaRPr lang="en-US" sz="2800" dirty="0"/>
          </a:p>
          <a:p>
            <a:r>
              <a:rPr lang="en-US" sz="2800" dirty="0"/>
              <a:t>Cost includes the treatments (labor and product), DEP permit, pre-survey, post-survey, year-end report. </a:t>
            </a:r>
          </a:p>
          <a:p>
            <a:r>
              <a:rPr lang="en-US" sz="2800" dirty="0"/>
              <a:t>One round of </a:t>
            </a:r>
            <a:r>
              <a:rPr lang="en-US" sz="2800" dirty="0" err="1"/>
              <a:t>FasTests</a:t>
            </a:r>
            <a:r>
              <a:rPr lang="en-US" sz="2800" dirty="0"/>
              <a:t> in 2 locations. </a:t>
            </a:r>
          </a:p>
          <a:p>
            <a:r>
              <a:rPr lang="en-US" sz="2800" dirty="0"/>
              <a:t>Price: $11,990.</a:t>
            </a:r>
          </a:p>
          <a:p>
            <a:endParaRPr lang="en-US" sz="2800" dirty="0"/>
          </a:p>
          <a:p>
            <a:r>
              <a:rPr lang="en-US" sz="2800" dirty="0"/>
              <a:t>There is no restriction on swimming except for the day </a:t>
            </a:r>
            <a:r>
              <a:rPr lang="en-US" sz="2800"/>
              <a:t>of application.</a:t>
            </a:r>
            <a:endParaRPr lang="en-US" sz="2800" dirty="0"/>
          </a:p>
          <a:p>
            <a:endParaRPr lang="en-US" sz="2800" dirty="0"/>
          </a:p>
        </p:txBody>
      </p:sp>
      <p:pic>
        <p:nvPicPr>
          <p:cNvPr id="4" name="Picture 3">
            <a:extLst>
              <a:ext uri="{FF2B5EF4-FFF2-40B4-BE49-F238E27FC236}">
                <a16:creationId xmlns:a16="http://schemas.microsoft.com/office/drawing/2014/main" id="{A2DE1F23-713A-1C14-E2BB-84B7660C5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014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106" y="3461982"/>
            <a:ext cx="8153400" cy="2286000"/>
          </a:xfrm>
        </p:spPr>
        <p:txBody>
          <a:bodyPr/>
          <a:lstStyle/>
          <a:p>
            <a:pPr marL="0" indent="0">
              <a:buNone/>
            </a:pPr>
            <a:r>
              <a:rPr lang="en-US" sz="3600" dirty="0"/>
              <a:t>Current fee is just $200 per year.</a:t>
            </a:r>
          </a:p>
          <a:p>
            <a:pPr marL="0" indent="0">
              <a:buNone/>
            </a:pPr>
            <a:endParaRPr lang="en-US" sz="3600" dirty="0"/>
          </a:p>
          <a:p>
            <a:pPr marL="0" indent="0">
              <a:buNone/>
            </a:pPr>
            <a:r>
              <a:rPr lang="en-US" sz="3600" dirty="0"/>
              <a:t>Board of Directors recommendation: </a:t>
            </a:r>
          </a:p>
          <a:p>
            <a:pPr marL="0" indent="0">
              <a:buNone/>
            </a:pPr>
            <a:r>
              <a:rPr lang="en-US" sz="3600" dirty="0"/>
              <a:t>Keep the fee at $200 per year.</a:t>
            </a:r>
          </a:p>
          <a:p>
            <a:pPr marL="0" indent="0">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BF3B977C-8C03-A4D4-5C75-3DA5FE1F322F}"/>
              </a:ext>
            </a:extLst>
          </p:cNvPr>
          <p:cNvSpPr txBox="1"/>
          <p:nvPr/>
        </p:nvSpPr>
        <p:spPr>
          <a:xfrm>
            <a:off x="381000" y="1676400"/>
            <a:ext cx="8583612" cy="1446550"/>
          </a:xfrm>
          <a:prstGeom prst="rect">
            <a:avLst/>
          </a:prstGeom>
          <a:noFill/>
        </p:spPr>
        <p:txBody>
          <a:bodyPr wrap="square">
            <a:spAutoFit/>
          </a:bodyPr>
          <a:lstStyle/>
          <a:p>
            <a:pPr algn="ctr" eaLnBrk="1" hangingPunct="1"/>
            <a:r>
              <a:rPr lang="en-US" sz="4400" dirty="0">
                <a:latin typeface="+mj-lt"/>
                <a:ea typeface="+mj-ea"/>
                <a:cs typeface="+mj-cs"/>
              </a:rPr>
              <a:t>2025-2026 Annual Maintenance and Deed Assessment Fee Vote</a:t>
            </a:r>
          </a:p>
        </p:txBody>
      </p:sp>
    </p:spTree>
    <p:extLst>
      <p:ext uri="{BB962C8B-B14F-4D97-AF65-F5344CB8AC3E}">
        <p14:creationId xmlns:p14="http://schemas.microsoft.com/office/powerpoint/2010/main" val="1947836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51"/>
          <p:cNvSpPr>
            <a:spLocks noGrp="1"/>
          </p:cNvSpPr>
          <p:nvPr>
            <p:ph type="title"/>
          </p:nvPr>
        </p:nvSpPr>
        <p:spPr>
          <a:xfrm>
            <a:off x="304799" y="1524000"/>
            <a:ext cx="8583613" cy="838200"/>
          </a:xfrm>
        </p:spPr>
        <p:txBody>
          <a:bodyPr/>
          <a:lstStyle/>
          <a:p>
            <a:pPr eaLnBrk="1" hangingPunct="1"/>
            <a:r>
              <a:rPr lang="en-US" altLang="en-US" dirty="0"/>
              <a:t>PPOA Board Of Directors Vote</a:t>
            </a:r>
          </a:p>
        </p:txBody>
      </p:sp>
      <p:sp>
        <p:nvSpPr>
          <p:cNvPr id="43011" name="Content Placeholder 1"/>
          <p:cNvSpPr>
            <a:spLocks noGrp="1"/>
          </p:cNvSpPr>
          <p:nvPr>
            <p:ph idx="1"/>
          </p:nvPr>
        </p:nvSpPr>
        <p:spPr>
          <a:xfrm>
            <a:off x="304800" y="2286000"/>
            <a:ext cx="8507413" cy="4267200"/>
          </a:xfrm>
        </p:spPr>
        <p:txBody>
          <a:bodyPr/>
          <a:lstStyle/>
          <a:p>
            <a:pPr marL="301625" lvl="1" indent="0" defTabSz="822325" eaLnBrk="1" hangingPunct="1">
              <a:spcBef>
                <a:spcPts val="600"/>
              </a:spcBef>
              <a:buClr>
                <a:srgbClr val="376092"/>
              </a:buClr>
              <a:buNone/>
              <a:defRPr/>
            </a:pPr>
            <a:r>
              <a:rPr lang="en-US" altLang="en-US" sz="2000" b="1" dirty="0">
                <a:latin typeface="Arial" panose="020B0604020202020204" pitchFamily="34" charset="0"/>
                <a:cs typeface="Arial" panose="020B0604020202020204" pitchFamily="34" charset="0"/>
              </a:rPr>
              <a:t>PPOA Members vote for the members of the Board of Directors. The BOD elects the officers at the following monthly meeting.</a:t>
            </a:r>
          </a:p>
          <a:p>
            <a:pPr marL="301625" lvl="1" indent="0" defTabSz="822325" eaLnBrk="1" hangingPunct="1">
              <a:spcBef>
                <a:spcPts val="600"/>
              </a:spcBef>
              <a:buClr>
                <a:srgbClr val="376092"/>
              </a:buClr>
              <a:buNone/>
              <a:defRPr/>
            </a:pPr>
            <a:r>
              <a:rPr lang="en-US" altLang="en-US" sz="1800" b="1" dirty="0">
                <a:latin typeface="Arial" panose="020B0604020202020204" pitchFamily="34" charset="0"/>
                <a:cs typeface="Arial" panose="020B0604020202020204" pitchFamily="34" charset="0"/>
              </a:rPr>
              <a:t>Current elected board and current positions:</a:t>
            </a:r>
          </a:p>
          <a:p>
            <a:pPr marL="301625" lvl="1" indent="0" defTabSz="822325" eaLnBrk="1" hangingPunct="1">
              <a:spcBef>
                <a:spcPts val="600"/>
              </a:spcBef>
              <a:buClr>
                <a:srgbClr val="376092"/>
              </a:buClr>
              <a:buNone/>
              <a:defRPr/>
            </a:pPr>
            <a:r>
              <a:rPr lang="en-US" altLang="en-US" sz="1800" b="1" dirty="0">
                <a:latin typeface="Arial" panose="020B0604020202020204" pitchFamily="34" charset="0"/>
                <a:cs typeface="Arial" panose="020B0604020202020204" pitchFamily="34" charset="0"/>
              </a:rPr>
              <a:t>	President: </a:t>
            </a:r>
            <a:r>
              <a:rPr lang="en-US" altLang="en-US" sz="1800" dirty="0">
                <a:latin typeface="Arial" panose="020B0604020202020204" pitchFamily="34" charset="0"/>
                <a:cs typeface="Arial" panose="020B0604020202020204" pitchFamily="34" charset="0"/>
              </a:rPr>
              <a:t>Bill Homans (Expires 2025)</a:t>
            </a:r>
          </a:p>
          <a:p>
            <a:pPr marL="301625" lvl="1" indent="0" defTabSz="822325" eaLnBrk="1" hangingPunct="1">
              <a:spcBef>
                <a:spcPts val="600"/>
              </a:spcBef>
              <a:buClr>
                <a:srgbClr val="376092"/>
              </a:buClr>
              <a:buNone/>
              <a:defRPr/>
            </a:pPr>
            <a:r>
              <a:rPr lang="en-US" altLang="en-US" sz="1800" b="1" dirty="0">
                <a:latin typeface="Arial" panose="020B0604020202020204" pitchFamily="34" charset="0"/>
                <a:cs typeface="Arial" panose="020B0604020202020204" pitchFamily="34" charset="0"/>
              </a:rPr>
              <a:t>	Treasurer: </a:t>
            </a:r>
            <a:r>
              <a:rPr lang="en-US" altLang="en-US" sz="1800" dirty="0">
                <a:latin typeface="Arial" panose="020B0604020202020204" pitchFamily="34" charset="0"/>
                <a:cs typeface="Arial" panose="020B0604020202020204" pitchFamily="34" charset="0"/>
              </a:rPr>
              <a:t>Gail Orciuch</a:t>
            </a:r>
          </a:p>
          <a:p>
            <a:pPr marL="301625" lvl="1" indent="0" defTabSz="822325" eaLnBrk="1" hangingPunct="1">
              <a:spcBef>
                <a:spcPts val="600"/>
              </a:spcBef>
              <a:buClr>
                <a:srgbClr val="376092"/>
              </a:buClr>
              <a:buNone/>
              <a:defRPr/>
            </a:pPr>
            <a:r>
              <a:rPr lang="en-US" altLang="en-US" sz="1800" b="1" dirty="0">
                <a:latin typeface="Arial" panose="020B0604020202020204" pitchFamily="34" charset="0"/>
                <a:cs typeface="Arial" panose="020B0604020202020204" pitchFamily="34" charset="0"/>
              </a:rPr>
              <a:t>	Clerk: </a:t>
            </a:r>
            <a:r>
              <a:rPr lang="en-US" altLang="en-US" sz="1800" dirty="0">
                <a:latin typeface="Arial" panose="020B0604020202020204" pitchFamily="34" charset="0"/>
                <a:cs typeface="Arial" panose="020B0604020202020204" pitchFamily="34" charset="0"/>
              </a:rPr>
              <a:t>Dennis Majikas (Exp. 2025) / Jim Ellis Assistant</a:t>
            </a:r>
            <a:endParaRPr lang="en-US" altLang="en-US" sz="1800" b="1" dirty="0">
              <a:latin typeface="Arial" panose="020B0604020202020204" pitchFamily="34" charset="0"/>
              <a:cs typeface="Arial" panose="020B0604020202020204" pitchFamily="34" charset="0"/>
            </a:endParaRPr>
          </a:p>
          <a:p>
            <a:pPr marL="301625" lvl="1" indent="0" defTabSz="822325" eaLnBrk="1" hangingPunct="1">
              <a:spcBef>
                <a:spcPts val="600"/>
              </a:spcBef>
              <a:buClr>
                <a:srgbClr val="376092"/>
              </a:buClr>
              <a:buNone/>
              <a:defRPr/>
            </a:pPr>
            <a:r>
              <a:rPr lang="en-US" altLang="en-US" sz="1800" b="1" dirty="0">
                <a:latin typeface="Arial" panose="020B0604020202020204" pitchFamily="34" charset="0"/>
                <a:cs typeface="Arial" panose="020B0604020202020204" pitchFamily="34" charset="0"/>
              </a:rPr>
              <a:t>	Directors: </a:t>
            </a:r>
            <a:r>
              <a:rPr lang="en-US" sz="1800" dirty="0">
                <a:latin typeface="Arial" panose="020B0604020202020204" pitchFamily="34" charset="0"/>
                <a:cs typeface="Arial" panose="020B0604020202020204" pitchFamily="34" charset="0"/>
              </a:rPr>
              <a:t>Josh Adams </a:t>
            </a:r>
            <a:r>
              <a:rPr lang="en-US" sz="1800" b="1" dirty="0">
                <a:latin typeface="Arial" panose="020B0604020202020204" pitchFamily="34" charset="0"/>
                <a:cs typeface="Arial" panose="020B0604020202020204" pitchFamily="34" charset="0"/>
              </a:rPr>
              <a:t>(Exp. 2024)  </a:t>
            </a:r>
            <a:r>
              <a:rPr lang="en-US" sz="1800" dirty="0">
                <a:latin typeface="Arial" panose="020B0604020202020204" pitchFamily="34" charset="0"/>
                <a:cs typeface="Arial" panose="020B0604020202020204" pitchFamily="34" charset="0"/>
              </a:rPr>
              <a:t>Dave Blad (Exp. 2025) Bob Brooks (Exp. 2025) Jeanne Carter </a:t>
            </a:r>
            <a:r>
              <a:rPr lang="en-US" sz="1800" b="1" dirty="0">
                <a:latin typeface="Arial" panose="020B0604020202020204" pitchFamily="34" charset="0"/>
                <a:cs typeface="Arial" panose="020B0604020202020204" pitchFamily="34" charset="0"/>
              </a:rPr>
              <a:t>(Exp. 2024) </a:t>
            </a:r>
            <a:r>
              <a:rPr lang="en-US" sz="1800" dirty="0">
                <a:latin typeface="Arial" panose="020B0604020202020204" pitchFamily="34" charset="0"/>
                <a:cs typeface="Arial" panose="020B0604020202020204" pitchFamily="34" charset="0"/>
              </a:rPr>
              <a:t>Lee Carter </a:t>
            </a:r>
            <a:r>
              <a:rPr lang="en-US" sz="1800" b="1" dirty="0">
                <a:latin typeface="Arial" panose="020B0604020202020204" pitchFamily="34" charset="0"/>
                <a:cs typeface="Arial" panose="020B0604020202020204" pitchFamily="34" charset="0"/>
              </a:rPr>
              <a:t>(Exp. 2024) </a:t>
            </a:r>
            <a:r>
              <a:rPr lang="en-US" sz="1800" dirty="0">
                <a:latin typeface="Arial" panose="020B0604020202020204" pitchFamily="34" charset="0"/>
                <a:cs typeface="Arial" panose="020B0604020202020204" pitchFamily="34" charset="0"/>
              </a:rPr>
              <a:t>Tim Humphrey </a:t>
            </a:r>
            <a:r>
              <a:rPr lang="en-US" sz="1800" b="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Exp. 2025) Bill Poudrier </a:t>
            </a:r>
            <a:r>
              <a:rPr lang="en-US" sz="1800" b="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Exp. 2025)</a:t>
            </a:r>
            <a:r>
              <a:rPr lang="en-US" sz="1800" dirty="0"/>
              <a:t> </a:t>
            </a:r>
            <a:r>
              <a:rPr lang="en-US" sz="1800" dirty="0">
                <a:latin typeface="Arial" panose="020B0604020202020204" pitchFamily="34" charset="0"/>
                <a:cs typeface="Arial" panose="020B0604020202020204" pitchFamily="34" charset="0"/>
              </a:rPr>
              <a:t>Justin Sylvia </a:t>
            </a:r>
            <a:r>
              <a:rPr lang="en-US" sz="1800" b="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Exp. 2025) </a:t>
            </a:r>
            <a:r>
              <a:rPr lang="en-US" altLang="en-US" sz="1800" b="1" dirty="0">
                <a:latin typeface="Arial" panose="020B0604020202020204" pitchFamily="34" charset="0"/>
                <a:cs typeface="Arial" panose="020B0604020202020204" pitchFamily="34" charset="0"/>
              </a:rPr>
              <a:t>Associate: </a:t>
            </a:r>
            <a:r>
              <a:rPr lang="en-US" altLang="en-US" sz="1800" dirty="0">
                <a:latin typeface="Arial" panose="020B0604020202020204" pitchFamily="34" charset="0"/>
                <a:cs typeface="Arial" panose="020B0604020202020204" pitchFamily="34" charset="0"/>
              </a:rPr>
              <a:t>Jim Ellis, </a:t>
            </a:r>
            <a:r>
              <a:rPr lang="en-US" sz="1800" dirty="0">
                <a:latin typeface="Arial" panose="020B0604020202020204" pitchFamily="34" charset="0"/>
                <a:cs typeface="Arial" panose="020B0604020202020204" pitchFamily="34" charset="0"/>
              </a:rPr>
              <a:t>Jody Holden </a:t>
            </a:r>
            <a:r>
              <a:rPr lang="en-US" altLang="en-US" sz="1800" b="1" dirty="0">
                <a:latin typeface="Arial" panose="020B0604020202020204" pitchFamily="34" charset="0"/>
                <a:cs typeface="Arial" panose="020B0604020202020204" pitchFamily="34" charset="0"/>
              </a:rPr>
              <a:t>Webmaster:</a:t>
            </a:r>
            <a:r>
              <a:rPr lang="en-US" altLang="en-US" sz="1800" dirty="0">
                <a:latin typeface="Arial" panose="020B0604020202020204" pitchFamily="34" charset="0"/>
                <a:cs typeface="Arial" panose="020B0604020202020204" pitchFamily="34" charset="0"/>
              </a:rPr>
              <a:t> Brendon Toupense</a:t>
            </a:r>
          </a:p>
          <a:p>
            <a:pPr marL="301625" lvl="1" indent="0" algn="ctr" defTabSz="822325" eaLnBrk="1" hangingPunct="1">
              <a:spcBef>
                <a:spcPts val="600"/>
              </a:spcBef>
              <a:buClr>
                <a:srgbClr val="376092"/>
              </a:buClr>
              <a:buNone/>
              <a:defRPr/>
            </a:pPr>
            <a:r>
              <a:rPr lang="en-US" altLang="en-US" sz="2400" b="1" dirty="0">
                <a:latin typeface="Arial" panose="020B0604020202020204" pitchFamily="34" charset="0"/>
                <a:cs typeface="Arial" panose="020B0604020202020204" pitchFamily="34" charset="0"/>
              </a:rPr>
              <a:t>In addition to the BOD, volunteers are always needed and much appreciated.</a:t>
            </a:r>
            <a:endParaRPr lang="en-US" altLang="en-US" sz="2400" dirty="0">
              <a:latin typeface="Arial" panose="020B0604020202020204" pitchFamily="34" charset="0"/>
              <a:cs typeface="Arial" panose="020B0604020202020204" pitchFamily="34" charset="0"/>
            </a:endParaRPr>
          </a:p>
          <a:p>
            <a:pPr defTabSz="822325" eaLnBrk="1" hangingPunct="1">
              <a:defRPr/>
            </a:pPr>
            <a:endParaRPr lang="en-US"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Important Upcoming Dates</a:t>
            </a:r>
          </a:p>
        </p:txBody>
      </p:sp>
      <p:sp>
        <p:nvSpPr>
          <p:cNvPr id="3" name="Content Placeholder 2"/>
          <p:cNvSpPr>
            <a:spLocks noGrp="1"/>
          </p:cNvSpPr>
          <p:nvPr>
            <p:ph idx="1"/>
          </p:nvPr>
        </p:nvSpPr>
        <p:spPr>
          <a:xfrm>
            <a:off x="152400" y="1219200"/>
            <a:ext cx="8763000" cy="5364162"/>
          </a:xfrm>
        </p:spPr>
        <p:txBody>
          <a:bodyPr/>
          <a:lstStyle/>
          <a:p>
            <a:r>
              <a:rPr lang="en-US" dirty="0"/>
              <a:t>Spring Cleanup		May 18  9AM-Noon</a:t>
            </a:r>
          </a:p>
          <a:p>
            <a:r>
              <a:rPr lang="en-US" dirty="0"/>
              <a:t>Friendship Fireplace	May 18  6:30 PM</a:t>
            </a:r>
          </a:p>
          <a:p>
            <a:r>
              <a:rPr lang="en-US" dirty="0"/>
              <a:t>Annual Beach Party		August 17 2:00 PM</a:t>
            </a:r>
          </a:p>
          <a:p>
            <a:r>
              <a:rPr lang="en-US" dirty="0"/>
              <a:t>Fall Clean-Up			</a:t>
            </a:r>
            <a:r>
              <a:rPr lang="en-US"/>
              <a:t>Sept 7 </a:t>
            </a:r>
            <a:r>
              <a:rPr lang="en-US" dirty="0"/>
              <a:t>9AM to Noon</a:t>
            </a:r>
          </a:p>
          <a:p>
            <a:r>
              <a:rPr lang="en-US" dirty="0"/>
              <a:t>Annual Dues Due 		April 1, 2025        </a:t>
            </a:r>
          </a:p>
          <a:p>
            <a:r>
              <a:rPr lang="en-US" dirty="0"/>
              <a:t>Annual Meeting		May 4, 2025        </a:t>
            </a:r>
          </a:p>
          <a:p>
            <a:r>
              <a:rPr lang="en-US" dirty="0"/>
              <a:t>Spring Clean-Up		TBD May 2025	     </a:t>
            </a:r>
          </a:p>
          <a:p>
            <a:r>
              <a:rPr lang="en-US" dirty="0"/>
              <a:t>Watch signboards, PPOA.info and Pinecrest of Hubbardston on Facebook for dates and events.</a:t>
            </a:r>
          </a:p>
        </p:txBody>
      </p:sp>
    </p:spTree>
    <p:extLst>
      <p:ext uri="{BB962C8B-B14F-4D97-AF65-F5344CB8AC3E}">
        <p14:creationId xmlns:p14="http://schemas.microsoft.com/office/powerpoint/2010/main" val="286574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709612" y="2133600"/>
            <a:ext cx="7824787" cy="3886200"/>
          </a:xfrm>
        </p:spPr>
        <p:txBody>
          <a:bodyPr/>
          <a:lstStyle/>
          <a:p>
            <a:r>
              <a:rPr lang="en-US" altLang="en-US" dirty="0"/>
              <a:t>Minutes of May 2023 Annual Meeting </a:t>
            </a:r>
            <a:br>
              <a:rPr lang="en-US" altLang="en-US" dirty="0"/>
            </a:br>
            <a:br>
              <a:rPr lang="en-US" altLang="en-US" dirty="0"/>
            </a:br>
            <a:r>
              <a:rPr lang="en-US" altLang="en-US" dirty="0">
                <a:hlinkClick r:id="rId2"/>
              </a:rPr>
              <a:t>Annual Meeting Minutes</a:t>
            </a:r>
            <a:br>
              <a:rPr lang="en-US" altLang="en-US" dirty="0"/>
            </a:br>
            <a:endParaRPr lang="en-US" alt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r>
              <a:rPr lang="en-US" dirty="0"/>
              <a:t>Q &amp; A</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779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155"/>
          <p:cNvSpPr>
            <a:spLocks noGrp="1"/>
          </p:cNvSpPr>
          <p:nvPr>
            <p:ph type="ctrTitle"/>
          </p:nvPr>
        </p:nvSpPr>
        <p:spPr>
          <a:xfrm>
            <a:off x="762000" y="2590800"/>
            <a:ext cx="7772400" cy="1600200"/>
          </a:xfrm>
        </p:spPr>
        <p:txBody>
          <a:bodyPr/>
          <a:lstStyle/>
          <a:p>
            <a:pPr eaLnBrk="1" hangingPunct="1"/>
            <a:r>
              <a:rPr lang="en-US" altLang="en-US" sz="8000" dirty="0"/>
              <a:t>Thank You</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E068-301E-F7E3-0BCB-7CFC0D0E60B1}"/>
              </a:ext>
            </a:extLst>
          </p:cNvPr>
          <p:cNvSpPr>
            <a:spLocks noGrp="1"/>
          </p:cNvSpPr>
          <p:nvPr>
            <p:ph type="title"/>
          </p:nvPr>
        </p:nvSpPr>
        <p:spPr>
          <a:xfrm>
            <a:off x="457200" y="274638"/>
            <a:ext cx="8229600" cy="868362"/>
          </a:xfrm>
        </p:spPr>
        <p:txBody>
          <a:bodyPr/>
          <a:lstStyle/>
          <a:p>
            <a:r>
              <a:rPr lang="en-US" sz="3200" dirty="0"/>
              <a:t>Minutes from PPOA annual meeting 5/21/2023</a:t>
            </a:r>
          </a:p>
        </p:txBody>
      </p:sp>
      <p:sp>
        <p:nvSpPr>
          <p:cNvPr id="3" name="Content Placeholder 2">
            <a:extLst>
              <a:ext uri="{FF2B5EF4-FFF2-40B4-BE49-F238E27FC236}">
                <a16:creationId xmlns:a16="http://schemas.microsoft.com/office/drawing/2014/main" id="{835DC2F2-B0A2-F82D-38BC-FAD1BF3C8678}"/>
              </a:ext>
            </a:extLst>
          </p:cNvPr>
          <p:cNvSpPr>
            <a:spLocks noGrp="1"/>
          </p:cNvSpPr>
          <p:nvPr>
            <p:ph idx="1"/>
          </p:nvPr>
        </p:nvSpPr>
        <p:spPr>
          <a:xfrm>
            <a:off x="457200" y="1143000"/>
            <a:ext cx="8229600" cy="5334000"/>
          </a:xfrm>
        </p:spPr>
        <p:txBody>
          <a:bodyPr/>
          <a:lstStyle/>
          <a:p>
            <a:r>
              <a:rPr lang="en-US" sz="2200" dirty="0"/>
              <a:t>Annual meeting started 2:00pm with 23 owners in attendance </a:t>
            </a:r>
          </a:p>
          <a:p>
            <a:r>
              <a:rPr lang="en-US" sz="2200" dirty="0"/>
              <a:t>Thank you volunteers, we always need more volunteers </a:t>
            </a:r>
          </a:p>
          <a:p>
            <a:r>
              <a:rPr lang="en-US" sz="2200" dirty="0"/>
              <a:t>Review of minutes from last year’s annual meeting</a:t>
            </a:r>
          </a:p>
          <a:p>
            <a:r>
              <a:rPr lang="en-US" sz="2200" dirty="0"/>
              <a:t> Motion made to accept minutes, by Jeanne Carter and seconded James Garrity. Passed unanimously</a:t>
            </a:r>
          </a:p>
          <a:p>
            <a:r>
              <a:rPr lang="en-US" sz="2200" dirty="0"/>
              <a:t>Treasurer’s report presented by homeowner and presentation creator Betty Ann Sharp who walked everyone through the numbers for fiscal year ending on March 31, 2023 and the budget for this coming year. See presentation. Reminder, some money was taken out to pay for the multi-year pond restoration. The 2020 annual meeting voted to spend 30k and we came in $700 under budget. Dues paid does not reflect people who paid at the annual meeting. 15 people paid at the meeting today. Motion to accept was made by Jim Ellis and seconded by Marylou Ingemie and approved unanimously</a:t>
            </a:r>
          </a:p>
        </p:txBody>
      </p:sp>
    </p:spTree>
    <p:extLst>
      <p:ext uri="{BB962C8B-B14F-4D97-AF65-F5344CB8AC3E}">
        <p14:creationId xmlns:p14="http://schemas.microsoft.com/office/powerpoint/2010/main" val="352147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E068-301E-F7E3-0BCB-7CFC0D0E60B1}"/>
              </a:ext>
            </a:extLst>
          </p:cNvPr>
          <p:cNvSpPr>
            <a:spLocks noGrp="1"/>
          </p:cNvSpPr>
          <p:nvPr>
            <p:ph type="title"/>
          </p:nvPr>
        </p:nvSpPr>
        <p:spPr/>
        <p:txBody>
          <a:bodyPr/>
          <a:lstStyle/>
          <a:p>
            <a:r>
              <a:rPr lang="en-US" sz="3200" dirty="0"/>
              <a:t>Minutes from PPOA annual meeting 5/21/2023</a:t>
            </a:r>
          </a:p>
        </p:txBody>
      </p:sp>
      <p:sp>
        <p:nvSpPr>
          <p:cNvPr id="3" name="Content Placeholder 2">
            <a:extLst>
              <a:ext uri="{FF2B5EF4-FFF2-40B4-BE49-F238E27FC236}">
                <a16:creationId xmlns:a16="http://schemas.microsoft.com/office/drawing/2014/main" id="{835DC2F2-B0A2-F82D-38BC-FAD1BF3C8678}"/>
              </a:ext>
            </a:extLst>
          </p:cNvPr>
          <p:cNvSpPr>
            <a:spLocks noGrp="1"/>
          </p:cNvSpPr>
          <p:nvPr>
            <p:ph idx="1"/>
          </p:nvPr>
        </p:nvSpPr>
        <p:spPr>
          <a:xfrm>
            <a:off x="457200" y="1219200"/>
            <a:ext cx="8229600" cy="5364162"/>
          </a:xfrm>
        </p:spPr>
        <p:txBody>
          <a:bodyPr/>
          <a:lstStyle/>
          <a:p>
            <a:r>
              <a:rPr lang="en-US" sz="2800" dirty="0"/>
              <a:t>Leaking well at lodge has been repaired. Thank you volunteers for taking on this task and saving the association lots of money</a:t>
            </a:r>
          </a:p>
          <a:p>
            <a:r>
              <a:rPr lang="en-US" sz="2800" dirty="0"/>
              <a:t>Jim Ellis gave a presentation about the completion of the pond treatment. We really appreciate all the help of volunteers and volunteer equipment to help move material from PPOA property. </a:t>
            </a:r>
          </a:p>
          <a:p>
            <a:r>
              <a:rPr lang="en-US" sz="2800" dirty="0"/>
              <a:t>Jay Goguen and Jim Ellis will do the beach testing this year.</a:t>
            </a:r>
          </a:p>
          <a:p>
            <a:r>
              <a:rPr lang="en-US" sz="2800" dirty="0"/>
              <a:t>Friendship fireplace immediately following annual meeting.</a:t>
            </a:r>
          </a:p>
        </p:txBody>
      </p:sp>
    </p:spTree>
    <p:extLst>
      <p:ext uri="{BB962C8B-B14F-4D97-AF65-F5344CB8AC3E}">
        <p14:creationId xmlns:p14="http://schemas.microsoft.com/office/powerpoint/2010/main" val="1829637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E068-301E-F7E3-0BCB-7CFC0D0E60B1}"/>
              </a:ext>
            </a:extLst>
          </p:cNvPr>
          <p:cNvSpPr>
            <a:spLocks noGrp="1"/>
          </p:cNvSpPr>
          <p:nvPr>
            <p:ph type="title"/>
          </p:nvPr>
        </p:nvSpPr>
        <p:spPr/>
        <p:txBody>
          <a:bodyPr/>
          <a:lstStyle/>
          <a:p>
            <a:r>
              <a:rPr lang="en-US" sz="3200" dirty="0"/>
              <a:t>Minutes from PPOA annual meeting 5/21/2023</a:t>
            </a:r>
          </a:p>
        </p:txBody>
      </p:sp>
      <p:sp>
        <p:nvSpPr>
          <p:cNvPr id="3" name="Content Placeholder 2">
            <a:extLst>
              <a:ext uri="{FF2B5EF4-FFF2-40B4-BE49-F238E27FC236}">
                <a16:creationId xmlns:a16="http://schemas.microsoft.com/office/drawing/2014/main" id="{835DC2F2-B0A2-F82D-38BC-FAD1BF3C8678}"/>
              </a:ext>
            </a:extLst>
          </p:cNvPr>
          <p:cNvSpPr>
            <a:spLocks noGrp="1"/>
          </p:cNvSpPr>
          <p:nvPr>
            <p:ph idx="1"/>
          </p:nvPr>
        </p:nvSpPr>
        <p:spPr>
          <a:xfrm>
            <a:off x="457200" y="1166018"/>
            <a:ext cx="8229600" cy="5310982"/>
          </a:xfrm>
        </p:spPr>
        <p:txBody>
          <a:bodyPr/>
          <a:lstStyle/>
          <a:p>
            <a:r>
              <a:rPr lang="en-US" sz="2800" dirty="0"/>
              <a:t>New swing set is in place and looks great. Put in by a professional installer. The neighborhood kids love it. Cost has been fully covered. </a:t>
            </a:r>
          </a:p>
          <a:p>
            <a:r>
              <a:rPr lang="en-US" sz="2800" dirty="0"/>
              <a:t>Board voted to stop trash service at lodge. Please bring your trash home. We will still have trash service at the beach.</a:t>
            </a:r>
          </a:p>
          <a:p>
            <a:r>
              <a:rPr lang="en-US" sz="2800" dirty="0"/>
              <a:t>Annual BBQ will be August 19th . Bill will bring his trailer and cook. We all agree Bill’s chicken is fabulous. Hopefully we can get people playing volleyball. </a:t>
            </a:r>
          </a:p>
          <a:p>
            <a:r>
              <a:rPr lang="en-US" sz="2800" dirty="0"/>
              <a:t>Multimedia for lodge. Board is looking into it.</a:t>
            </a:r>
          </a:p>
        </p:txBody>
      </p:sp>
    </p:spTree>
    <p:extLst>
      <p:ext uri="{BB962C8B-B14F-4D97-AF65-F5344CB8AC3E}">
        <p14:creationId xmlns:p14="http://schemas.microsoft.com/office/powerpoint/2010/main" val="131311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E068-301E-F7E3-0BCB-7CFC0D0E60B1}"/>
              </a:ext>
            </a:extLst>
          </p:cNvPr>
          <p:cNvSpPr>
            <a:spLocks noGrp="1"/>
          </p:cNvSpPr>
          <p:nvPr>
            <p:ph type="title"/>
          </p:nvPr>
        </p:nvSpPr>
        <p:spPr/>
        <p:txBody>
          <a:bodyPr/>
          <a:lstStyle/>
          <a:p>
            <a:r>
              <a:rPr lang="en-US" sz="3200" dirty="0"/>
              <a:t>Minutes from PPOA annual meeting 5/21/2023</a:t>
            </a:r>
          </a:p>
        </p:txBody>
      </p:sp>
      <p:sp>
        <p:nvSpPr>
          <p:cNvPr id="3" name="Content Placeholder 2">
            <a:extLst>
              <a:ext uri="{FF2B5EF4-FFF2-40B4-BE49-F238E27FC236}">
                <a16:creationId xmlns:a16="http://schemas.microsoft.com/office/drawing/2014/main" id="{835DC2F2-B0A2-F82D-38BC-FAD1BF3C8678}"/>
              </a:ext>
            </a:extLst>
          </p:cNvPr>
          <p:cNvSpPr>
            <a:spLocks noGrp="1"/>
          </p:cNvSpPr>
          <p:nvPr>
            <p:ph idx="1"/>
          </p:nvPr>
        </p:nvSpPr>
        <p:spPr>
          <a:xfrm>
            <a:off x="457200" y="1143000"/>
            <a:ext cx="8229600" cy="5440362"/>
          </a:xfrm>
        </p:spPr>
        <p:txBody>
          <a:bodyPr/>
          <a:lstStyle/>
          <a:p>
            <a:r>
              <a:rPr lang="en-US" sz="2000" dirty="0"/>
              <a:t>If you have a boat at the beach, you must lock it and don’t leave paddles or oars. It could be a hazard if someone uses a boat that is not theirs and don’t have life jackets. PPOA board has locked all unlocked boats with a note saying they need to lock their boat and contact the board to get it unlocked. Maybe auction off unclaimed boats at the beach party.</a:t>
            </a:r>
          </a:p>
          <a:p>
            <a:r>
              <a:rPr lang="en-US" sz="2000" dirty="0"/>
              <a:t>Budget for 2023-2024 presented. • Bill P. made a motion to keep annual deed assessment and maintenance fee at $200 seconded by Lee Carter and approved unanimously. </a:t>
            </a:r>
          </a:p>
          <a:p>
            <a:r>
              <a:rPr lang="en-US" sz="2000" dirty="0"/>
              <a:t>Board is working on improving communication</a:t>
            </a:r>
          </a:p>
          <a:p>
            <a:r>
              <a:rPr lang="en-US" sz="2000" dirty="0"/>
              <a:t>Justin Sylvia and Tim Humphrey nominated by Bill Homans. and seconded by Lee Carter. Elected unanimously to the board. </a:t>
            </a:r>
          </a:p>
          <a:p>
            <a:r>
              <a:rPr lang="en-US" sz="2000" dirty="0"/>
              <a:t>Motion made to renominate Dave Blad, Dennis Majikas, Bill Homans, Bill Poudrier. by Jim Ellis seconded by Lee Carter. Elected unanimously. </a:t>
            </a:r>
          </a:p>
          <a:p>
            <a:r>
              <a:rPr lang="en-US" sz="2000" dirty="0"/>
              <a:t>Jody Holden is willing to be an associate</a:t>
            </a:r>
          </a:p>
          <a:p>
            <a:r>
              <a:rPr lang="en-US" sz="2000" dirty="0"/>
              <a:t>Motion to adjourn unanimously at 3:03pm Minutes prepared by Jim Ellis</a:t>
            </a:r>
          </a:p>
        </p:txBody>
      </p:sp>
    </p:spTree>
    <p:extLst>
      <p:ext uri="{BB962C8B-B14F-4D97-AF65-F5344CB8AC3E}">
        <p14:creationId xmlns:p14="http://schemas.microsoft.com/office/powerpoint/2010/main" val="3229056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a:xfrm>
            <a:off x="685800" y="2206625"/>
            <a:ext cx="7848600" cy="2060575"/>
          </a:xfrm>
        </p:spPr>
        <p:txBody>
          <a:bodyPr/>
          <a:lstStyle/>
          <a:p>
            <a:pPr eaLnBrk="1" hangingPunct="1"/>
            <a:r>
              <a:rPr lang="en-US" altLang="en-US" dirty="0"/>
              <a:t>Treasurer’s Report</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836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75"/>
          <p:cNvSpPr>
            <a:spLocks noGrp="1"/>
          </p:cNvSpPr>
          <p:nvPr>
            <p:ph type="title"/>
          </p:nvPr>
        </p:nvSpPr>
        <p:spPr>
          <a:xfrm>
            <a:off x="685800" y="457200"/>
            <a:ext cx="7772400" cy="1143000"/>
          </a:xfrm>
        </p:spPr>
        <p:txBody>
          <a:bodyPr/>
          <a:lstStyle/>
          <a:p>
            <a:pPr eaLnBrk="1" hangingPunct="1"/>
            <a:r>
              <a:rPr lang="en-US" altLang="en-US" sz="4000" dirty="0"/>
              <a:t>TOTAL NET WORTH as of 3/31/2024</a:t>
            </a:r>
            <a:endParaRPr lang="en-US" altLang="en-US" sz="23900" b="1" dirty="0"/>
          </a:p>
        </p:txBody>
      </p:sp>
      <p:graphicFrame>
        <p:nvGraphicFramePr>
          <p:cNvPr id="2" name="Table 1"/>
          <p:cNvGraphicFramePr>
            <a:graphicFrameLocks noGrp="1"/>
          </p:cNvGraphicFramePr>
          <p:nvPr>
            <p:extLst>
              <p:ext uri="{D42A27DB-BD31-4B8C-83A1-F6EECF244321}">
                <p14:modId xmlns:p14="http://schemas.microsoft.com/office/powerpoint/2010/main" val="3024873239"/>
              </p:ext>
            </p:extLst>
          </p:nvPr>
        </p:nvGraphicFramePr>
        <p:xfrm>
          <a:off x="533400" y="1981200"/>
          <a:ext cx="8077200" cy="4358600"/>
        </p:xfrm>
        <a:graphic>
          <a:graphicData uri="http://schemas.openxmlformats.org/drawingml/2006/table">
            <a:tbl>
              <a:tblPr>
                <a:tableStyleId>{4C3C2611-4C71-4FC5-86AE-919BDF0F9419}</a:tableStyleId>
              </a:tblPr>
              <a:tblGrid>
                <a:gridCol w="5003830">
                  <a:extLst>
                    <a:ext uri="{9D8B030D-6E8A-4147-A177-3AD203B41FA5}">
                      <a16:colId xmlns:a16="http://schemas.microsoft.com/office/drawing/2014/main" val="20000"/>
                    </a:ext>
                  </a:extLst>
                </a:gridCol>
                <a:gridCol w="3073370">
                  <a:extLst>
                    <a:ext uri="{9D8B030D-6E8A-4147-A177-3AD203B41FA5}">
                      <a16:colId xmlns:a16="http://schemas.microsoft.com/office/drawing/2014/main" val="20001"/>
                    </a:ext>
                  </a:extLst>
                </a:gridCol>
              </a:tblGrid>
              <a:tr h="518115">
                <a:tc>
                  <a:txBody>
                    <a:bodyPr/>
                    <a:lstStyle/>
                    <a:p>
                      <a:pPr algn="l"/>
                      <a:r>
                        <a:rPr lang="en-US" sz="3200" b="0" i="0" dirty="0">
                          <a:latin typeface="+mn-lt"/>
                          <a:cs typeface="Arial" panose="020B0604020202020204" pitchFamily="34" charset="0"/>
                        </a:rPr>
                        <a:t>Investment portfolio </a:t>
                      </a:r>
                    </a:p>
                  </a:txBody>
                  <a:tcPr marT="45716" marB="4571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0" i="0" dirty="0">
                          <a:latin typeface="+mn-lt"/>
                          <a:cs typeface="Arial" panose="020B0604020202020204" pitchFamily="34" charset="0"/>
                        </a:rPr>
                        <a:t>$278,671.91</a:t>
                      </a:r>
                      <a:endParaRPr lang="en-US" sz="3200" b="0" i="0" dirty="0">
                        <a:latin typeface="+mn-lt"/>
                        <a:ea typeface="Times New Roman"/>
                        <a:cs typeface="Arial" panose="020B0604020202020204" pitchFamily="34" charset="0"/>
                        <a:sym typeface="Times New Roman"/>
                      </a:endParaRPr>
                    </a:p>
                  </a:txBody>
                  <a:tcPr marT="45716" marB="45716" anchor="ctr"/>
                </a:tc>
                <a:extLst>
                  <a:ext uri="{0D108BD9-81ED-4DB2-BD59-A6C34878D82A}">
                    <a16:rowId xmlns:a16="http://schemas.microsoft.com/office/drawing/2014/main" val="10001"/>
                  </a:ext>
                </a:extLst>
              </a:tr>
              <a:tr h="518115">
                <a:tc>
                  <a:txBody>
                    <a:bodyPr/>
                    <a:lstStyle/>
                    <a:p>
                      <a:pPr algn="l"/>
                      <a:r>
                        <a:rPr lang="en-US" sz="3200" b="0" i="0" dirty="0">
                          <a:latin typeface="+mn-lt"/>
                          <a:cs typeface="Arial" panose="020B0604020202020204" pitchFamily="34" charset="0"/>
                        </a:rPr>
                        <a:t>Cash	</a:t>
                      </a:r>
                    </a:p>
                  </a:txBody>
                  <a:tcPr marT="45716" marB="4571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0" i="0" kern="1200" dirty="0">
                          <a:latin typeface="+mn-lt"/>
                          <a:cs typeface="Arial" panose="020B0604020202020204" pitchFamily="34" charset="0"/>
                        </a:rPr>
                        <a:t>$22,208.93</a:t>
                      </a:r>
                      <a:endParaRPr lang="en-US" sz="3200" b="0" i="0" kern="1200" dirty="0">
                        <a:solidFill>
                          <a:srgbClr val="000000"/>
                        </a:solidFill>
                        <a:latin typeface="+mn-lt"/>
                        <a:ea typeface="+mn-ea"/>
                        <a:cs typeface="Arial" panose="020B0604020202020204" pitchFamily="34" charset="0"/>
                      </a:endParaRPr>
                    </a:p>
                  </a:txBody>
                  <a:tcPr marT="45716" marB="45716"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8115">
                <a:tc>
                  <a:txBody>
                    <a:bodyPr/>
                    <a:lstStyle/>
                    <a:p>
                      <a:pPr algn="l"/>
                      <a:r>
                        <a:rPr lang="en-US" sz="3200" b="0" i="0" dirty="0">
                          <a:latin typeface="+mn-lt"/>
                          <a:cs typeface="Arial" panose="020B0604020202020204" pitchFamily="34" charset="0"/>
                        </a:rPr>
                        <a:t>Total assets </a:t>
                      </a:r>
                    </a:p>
                  </a:txBody>
                  <a:tcPr marT="45716" marB="4571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0" i="0" kern="1200" dirty="0">
                          <a:solidFill>
                            <a:srgbClr val="000000"/>
                          </a:solidFill>
                          <a:latin typeface="+mn-lt"/>
                          <a:ea typeface="+mn-ea"/>
                          <a:cs typeface="Arial" panose="020B0604020202020204" pitchFamily="34" charset="0"/>
                        </a:rPr>
                        <a:t>$300,880.84 </a:t>
                      </a:r>
                    </a:p>
                  </a:txBody>
                  <a:tcPr marL="4763" marR="4763" marT="4763"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518115">
                <a:tc>
                  <a:txBody>
                    <a:bodyPr/>
                    <a:lstStyle/>
                    <a:p>
                      <a:pPr algn="l"/>
                      <a:r>
                        <a:rPr lang="en-US" sz="3200" b="0" i="0" dirty="0">
                          <a:latin typeface="+mn-lt"/>
                          <a:cs typeface="Arial" panose="020B0604020202020204" pitchFamily="34" charset="0"/>
                        </a:rPr>
                        <a:t>Total liability </a:t>
                      </a:r>
                    </a:p>
                  </a:txBody>
                  <a:tcPr marT="45716" marB="45716" anchor="ctr"/>
                </a:tc>
                <a:tc>
                  <a:txBody>
                    <a:bodyPr/>
                    <a:lstStyle/>
                    <a:p>
                      <a:pPr marL="0" algn="r" defTabSz="914400" rtl="0" eaLnBrk="1" latinLnBrk="0" hangingPunct="1"/>
                      <a:r>
                        <a:rPr lang="en-US" sz="3200" b="0" i="0" kern="1200" dirty="0">
                          <a:latin typeface="+mn-lt"/>
                          <a:cs typeface="Arial" panose="020B0604020202020204" pitchFamily="34" charset="0"/>
                        </a:rPr>
                        <a:t>$0.00</a:t>
                      </a:r>
                      <a:endParaRPr lang="en-US" sz="3200" b="0" i="0" kern="1200" dirty="0">
                        <a:solidFill>
                          <a:schemeClr val="tx1"/>
                        </a:solidFill>
                        <a:latin typeface="+mn-lt"/>
                        <a:ea typeface="+mn-ea"/>
                        <a:cs typeface="Arial" panose="020B0604020202020204" pitchFamily="34" charset="0"/>
                      </a:endParaRPr>
                    </a:p>
                  </a:txBody>
                  <a:tcPr marT="45716" marB="45716" anchor="ctr"/>
                </a:tc>
                <a:extLst>
                  <a:ext uri="{0D108BD9-81ED-4DB2-BD59-A6C34878D82A}">
                    <a16:rowId xmlns:a16="http://schemas.microsoft.com/office/drawing/2014/main" val="10004"/>
                  </a:ext>
                </a:extLst>
              </a:tr>
              <a:tr h="944799">
                <a:tc>
                  <a:txBody>
                    <a:bodyPr/>
                    <a:lstStyle/>
                    <a:p>
                      <a:pPr marL="0" algn="ctr" defTabSz="914400" rtl="0" eaLnBrk="1" latinLnBrk="0" hangingPunct="1"/>
                      <a:r>
                        <a:rPr lang="en-US" sz="3200" b="0" i="0" kern="1200" dirty="0">
                          <a:solidFill>
                            <a:srgbClr val="000000"/>
                          </a:solidFill>
                          <a:latin typeface="+mn-lt"/>
                          <a:ea typeface="+mn-ea"/>
                          <a:cs typeface="Arial" panose="020B0604020202020204" pitchFamily="34" charset="0"/>
                        </a:rPr>
                        <a:t>Net worth </a:t>
                      </a:r>
                    </a:p>
                  </a:txBody>
                  <a:tcPr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i="0" kern="1200" dirty="0">
                        <a:solidFill>
                          <a:srgbClr val="000000"/>
                        </a:solidFill>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b="0" i="0" kern="1200" dirty="0">
                          <a:solidFill>
                            <a:srgbClr val="000000"/>
                          </a:solidFill>
                          <a:latin typeface="+mn-lt"/>
                          <a:ea typeface="+mn-ea"/>
                          <a:cs typeface="Arial" panose="020B0604020202020204" pitchFamily="34" charset="0"/>
                        </a:rPr>
                        <a:t>$300,880.84 </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3200" b="0" i="0" dirty="0">
                        <a:latin typeface="+mn-lt"/>
                        <a:ea typeface="Times New Roman"/>
                        <a:cs typeface="Arial" panose="020B0604020202020204" pitchFamily="34" charset="0"/>
                        <a:sym typeface="Times New Roman"/>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3200" b="0" i="0" kern="1200" dirty="0">
                        <a:solidFill>
                          <a:srgbClr val="000000"/>
                        </a:solidFill>
                        <a:latin typeface="+mn-lt"/>
                        <a:ea typeface="+mn-ea"/>
                        <a:cs typeface="Arial" panose="020B0604020202020204" pitchFamily="34" charset="0"/>
                        <a:sym typeface="Times New Roman"/>
                      </a:endParaRPr>
                    </a:p>
                  </a:txBody>
                  <a:tcPr marT="45716" marB="45716" anchor="ct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Book"/>
        <a:ea typeface="Avenir Book"/>
        <a:cs typeface="Avenir Book"/>
      </a:majorFont>
      <a:minorFont>
        <a:latin typeface="Calibri"/>
        <a:ea typeface="Calibri"/>
        <a:cs typeface="Calibri"/>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60630</TotalTime>
  <Words>2036</Words>
  <Application>Microsoft Office PowerPoint</Application>
  <PresentationFormat>On-screen Show (4:3)</PresentationFormat>
  <Paragraphs>373</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Avenir Book</vt:lpstr>
      <vt:lpstr>Calibri</vt:lpstr>
      <vt:lpstr>Times New Roman</vt:lpstr>
      <vt:lpstr>Verdana</vt:lpstr>
      <vt:lpstr>Office Theme</vt:lpstr>
      <vt:lpstr>2024 Wachusett Shores and PPOA Annual Meeting</vt:lpstr>
      <vt:lpstr>Agenda</vt:lpstr>
      <vt:lpstr>Minutes of May 2023 Annual Meeting   Annual Meeting Minutes </vt:lpstr>
      <vt:lpstr>Minutes from PPOA annual meeting 5/21/2023</vt:lpstr>
      <vt:lpstr>Minutes from PPOA annual meeting 5/21/2023</vt:lpstr>
      <vt:lpstr>Minutes from PPOA annual meeting 5/21/2023</vt:lpstr>
      <vt:lpstr>Minutes from PPOA annual meeting 5/21/2023</vt:lpstr>
      <vt:lpstr>Treasurer’s Report</vt:lpstr>
      <vt:lpstr>TOTAL NET WORTH as of 3/31/2024</vt:lpstr>
      <vt:lpstr>Payments History (FY'2018 - FY’2024)</vt:lpstr>
      <vt:lpstr>Investment Portfolio</vt:lpstr>
      <vt:lpstr>Edward Jones Asset Allocation</vt:lpstr>
      <vt:lpstr>FY 2024 Expenses</vt:lpstr>
      <vt:lpstr>FY 2024 MAINTENANCE &amp; IMPROVEMENTS</vt:lpstr>
      <vt:lpstr> FY 2024 INCOME</vt:lpstr>
      <vt:lpstr>Operating Budget</vt:lpstr>
      <vt:lpstr>Thanks Volunteers!</vt:lpstr>
      <vt:lpstr>What PPOA Volunteers Accomplished</vt:lpstr>
      <vt:lpstr>Old Business</vt:lpstr>
      <vt:lpstr>New Business</vt:lpstr>
      <vt:lpstr>Pond Treatment</vt:lpstr>
      <vt:lpstr>PowerPoint Presentation</vt:lpstr>
      <vt:lpstr>PROPOSED 2025 BUDGET</vt:lpstr>
      <vt:lpstr>Voting</vt:lpstr>
      <vt:lpstr>PowerPoint Presentation</vt:lpstr>
      <vt:lpstr>PowerPoint Presentation</vt:lpstr>
      <vt:lpstr>PowerPoint Presentation</vt:lpstr>
      <vt:lpstr>PPOA Board Of Directors Vote</vt:lpstr>
      <vt:lpstr>Important Upcoming Dates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BearlyReadBooks</dc:creator>
  <cp:lastModifiedBy>Betty Ann Sharp</cp:lastModifiedBy>
  <cp:revision>406</cp:revision>
  <cp:lastPrinted>2019-05-28T12:09:54Z</cp:lastPrinted>
  <dcterms:modified xsi:type="dcterms:W3CDTF">2024-05-05T21:07:23Z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ayBack">
    <vt:bool>true</vt:bool>
  </property>
</Properties>
</file>